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4" r:id="rId1"/>
  </p:sldMasterIdLst>
  <p:notesMasterIdLst>
    <p:notesMasterId r:id="rId23"/>
  </p:notesMasterIdLst>
  <p:sldIdLst>
    <p:sldId id="256" r:id="rId2"/>
    <p:sldId id="279" r:id="rId3"/>
    <p:sldId id="281" r:id="rId4"/>
    <p:sldId id="257" r:id="rId5"/>
    <p:sldId id="258" r:id="rId6"/>
    <p:sldId id="295" r:id="rId7"/>
    <p:sldId id="302" r:id="rId8"/>
    <p:sldId id="284" r:id="rId9"/>
    <p:sldId id="259" r:id="rId10"/>
    <p:sldId id="288" r:id="rId11"/>
    <p:sldId id="300" r:id="rId12"/>
    <p:sldId id="301" r:id="rId13"/>
    <p:sldId id="289" r:id="rId14"/>
    <p:sldId id="280" r:id="rId15"/>
    <p:sldId id="286" r:id="rId16"/>
    <p:sldId id="287" r:id="rId17"/>
    <p:sldId id="293" r:id="rId18"/>
    <p:sldId id="278" r:id="rId19"/>
    <p:sldId id="299" r:id="rId20"/>
    <p:sldId id="264"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7" autoAdjust="0"/>
    <p:restoredTop sz="90924" autoAdjust="0"/>
  </p:normalViewPr>
  <p:slideViewPr>
    <p:cSldViewPr>
      <p:cViewPr>
        <p:scale>
          <a:sx n="100" d="100"/>
          <a:sy n="100" d="100"/>
        </p:scale>
        <p:origin x="-984" y="-80"/>
      </p:cViewPr>
      <p:guideLst>
        <p:guide orient="horz" pos="2160"/>
        <p:guide pos="2880"/>
      </p:guideLst>
    </p:cSldViewPr>
  </p:slideViewPr>
  <p:outlineViewPr>
    <p:cViewPr>
      <p:scale>
        <a:sx n="33" d="100"/>
        <a:sy n="33" d="100"/>
      </p:scale>
      <p:origin x="0" y="932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CD5BE-1A10-432A-A773-3C88EBBF12F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10C85E7B-B1E5-419E-9D2C-2ADC1A927859}">
      <dgm:prSet phldrT="[Text]"/>
      <dgm:spPr/>
      <dgm:t>
        <a:bodyPr/>
        <a:lstStyle/>
        <a:p>
          <a:r>
            <a:rPr lang="en-GB" dirty="0" smtClean="0"/>
            <a:t>Respects Others</a:t>
          </a:r>
          <a:endParaRPr lang="en-GB" dirty="0"/>
        </a:p>
      </dgm:t>
    </dgm:pt>
    <dgm:pt modelId="{E1CC01AB-B6DF-4960-92A7-7900BE76E469}" type="parTrans" cxnId="{879B30AA-2040-43B7-BB13-A4363EFE2F1C}">
      <dgm:prSet/>
      <dgm:spPr/>
      <dgm:t>
        <a:bodyPr/>
        <a:lstStyle/>
        <a:p>
          <a:endParaRPr lang="en-GB"/>
        </a:p>
      </dgm:t>
    </dgm:pt>
    <dgm:pt modelId="{A84B7A8E-759D-4C14-9C78-CB6B8AE5ACC4}" type="sibTrans" cxnId="{879B30AA-2040-43B7-BB13-A4363EFE2F1C}">
      <dgm:prSet/>
      <dgm:spPr/>
      <dgm:t>
        <a:bodyPr/>
        <a:lstStyle/>
        <a:p>
          <a:endParaRPr lang="en-GB"/>
        </a:p>
      </dgm:t>
    </dgm:pt>
    <dgm:pt modelId="{5D74CE80-2F3A-46A5-BBC8-917C2BEB7AE2}">
      <dgm:prSet phldrT="[Text]"/>
      <dgm:spPr/>
      <dgm:t>
        <a:bodyPr/>
        <a:lstStyle/>
        <a:p>
          <a:r>
            <a:rPr lang="en-GB" dirty="0" smtClean="0"/>
            <a:t>Serves Others</a:t>
          </a:r>
          <a:endParaRPr lang="en-GB" dirty="0"/>
        </a:p>
      </dgm:t>
    </dgm:pt>
    <dgm:pt modelId="{B15E4222-FE00-489D-8175-145E19D54BC2}" type="parTrans" cxnId="{0B6023D7-D304-41C9-BEA3-02373F7214AE}">
      <dgm:prSet/>
      <dgm:spPr/>
      <dgm:t>
        <a:bodyPr/>
        <a:lstStyle/>
        <a:p>
          <a:endParaRPr lang="en-GB"/>
        </a:p>
      </dgm:t>
    </dgm:pt>
    <dgm:pt modelId="{E60E89F9-4DD0-4708-879F-1973B20505BB}" type="sibTrans" cxnId="{0B6023D7-D304-41C9-BEA3-02373F7214AE}">
      <dgm:prSet/>
      <dgm:spPr/>
      <dgm:t>
        <a:bodyPr/>
        <a:lstStyle/>
        <a:p>
          <a:endParaRPr lang="en-GB"/>
        </a:p>
      </dgm:t>
    </dgm:pt>
    <dgm:pt modelId="{F7623FC9-D932-4348-906D-C79D687256F6}">
      <dgm:prSet phldrT="[Text]"/>
      <dgm:spPr/>
      <dgm:t>
        <a:bodyPr/>
        <a:lstStyle/>
        <a:p>
          <a:r>
            <a:rPr lang="en-GB" dirty="0" smtClean="0"/>
            <a:t>Shows Justice</a:t>
          </a:r>
          <a:endParaRPr lang="en-GB" dirty="0"/>
        </a:p>
      </dgm:t>
    </dgm:pt>
    <dgm:pt modelId="{1A28AB2B-2A2E-4B03-890C-31F173A81C83}" type="parTrans" cxnId="{ECF2E4E7-3579-41CF-88CF-EB9B122B3B39}">
      <dgm:prSet/>
      <dgm:spPr/>
      <dgm:t>
        <a:bodyPr/>
        <a:lstStyle/>
        <a:p>
          <a:endParaRPr lang="en-GB"/>
        </a:p>
      </dgm:t>
    </dgm:pt>
    <dgm:pt modelId="{55D6A88A-1917-4B30-A6E3-A42BD85A5B6A}" type="sibTrans" cxnId="{ECF2E4E7-3579-41CF-88CF-EB9B122B3B39}">
      <dgm:prSet/>
      <dgm:spPr/>
      <dgm:t>
        <a:bodyPr/>
        <a:lstStyle/>
        <a:p>
          <a:endParaRPr lang="en-GB"/>
        </a:p>
      </dgm:t>
    </dgm:pt>
    <dgm:pt modelId="{DF870EAC-E0AC-4A4D-9A7A-76C1CB00B218}">
      <dgm:prSet phldrT="[Text]"/>
      <dgm:spPr/>
      <dgm:t>
        <a:bodyPr/>
        <a:lstStyle/>
        <a:p>
          <a:r>
            <a:rPr lang="en-GB" dirty="0" smtClean="0"/>
            <a:t>Manifests Honesty</a:t>
          </a:r>
          <a:endParaRPr lang="en-GB" dirty="0"/>
        </a:p>
      </dgm:t>
    </dgm:pt>
    <dgm:pt modelId="{8E66499A-FCCE-4AC5-8C36-2628F5B4CC35}" type="parTrans" cxnId="{E654AFDC-55AB-41FF-861E-FFCC779A8D2F}">
      <dgm:prSet/>
      <dgm:spPr/>
      <dgm:t>
        <a:bodyPr/>
        <a:lstStyle/>
        <a:p>
          <a:endParaRPr lang="en-GB"/>
        </a:p>
      </dgm:t>
    </dgm:pt>
    <dgm:pt modelId="{55F7A0FF-25B2-4D56-9396-451FEEACE214}" type="sibTrans" cxnId="{E654AFDC-55AB-41FF-861E-FFCC779A8D2F}">
      <dgm:prSet/>
      <dgm:spPr/>
      <dgm:t>
        <a:bodyPr/>
        <a:lstStyle/>
        <a:p>
          <a:endParaRPr lang="en-GB"/>
        </a:p>
      </dgm:t>
    </dgm:pt>
    <dgm:pt modelId="{DB7F63A3-C568-49D1-B40A-7444EED6E3CE}">
      <dgm:prSet phldrT="[Text]"/>
      <dgm:spPr/>
      <dgm:t>
        <a:bodyPr/>
        <a:lstStyle/>
        <a:p>
          <a:r>
            <a:rPr lang="en-GB" dirty="0" smtClean="0"/>
            <a:t>Builds Community</a:t>
          </a:r>
          <a:endParaRPr lang="en-GB" dirty="0"/>
        </a:p>
      </dgm:t>
    </dgm:pt>
    <dgm:pt modelId="{7F39BA75-1F71-49C0-9E89-5DCC1F517E6A}" type="parTrans" cxnId="{CC799DF2-2461-4F5F-B16D-8E0FD5017A6A}">
      <dgm:prSet/>
      <dgm:spPr/>
      <dgm:t>
        <a:bodyPr/>
        <a:lstStyle/>
        <a:p>
          <a:endParaRPr lang="en-GB"/>
        </a:p>
      </dgm:t>
    </dgm:pt>
    <dgm:pt modelId="{4F344144-62E1-4FF4-B14F-B4BC6CAB5194}" type="sibTrans" cxnId="{CC799DF2-2461-4F5F-B16D-8E0FD5017A6A}">
      <dgm:prSet/>
      <dgm:spPr/>
      <dgm:t>
        <a:bodyPr/>
        <a:lstStyle/>
        <a:p>
          <a:endParaRPr lang="en-GB"/>
        </a:p>
      </dgm:t>
    </dgm:pt>
    <dgm:pt modelId="{7FB40E31-F00E-4CD7-A2FB-0FD708F88CAD}" type="pres">
      <dgm:prSet presAssocID="{F97CD5BE-1A10-432A-A773-3C88EBBF12F4}" presName="cycle" presStyleCnt="0">
        <dgm:presLayoutVars>
          <dgm:dir/>
          <dgm:resizeHandles val="exact"/>
        </dgm:presLayoutVars>
      </dgm:prSet>
      <dgm:spPr/>
      <dgm:t>
        <a:bodyPr/>
        <a:lstStyle/>
        <a:p>
          <a:endParaRPr lang="en-GB"/>
        </a:p>
      </dgm:t>
    </dgm:pt>
    <dgm:pt modelId="{B0E1E166-E466-4FD7-AAAC-3DDBBD2139AE}" type="pres">
      <dgm:prSet presAssocID="{10C85E7B-B1E5-419E-9D2C-2ADC1A927859}" presName="node" presStyleLbl="node1" presStyleIdx="0" presStyleCnt="5">
        <dgm:presLayoutVars>
          <dgm:bulletEnabled val="1"/>
        </dgm:presLayoutVars>
      </dgm:prSet>
      <dgm:spPr/>
      <dgm:t>
        <a:bodyPr/>
        <a:lstStyle/>
        <a:p>
          <a:endParaRPr lang="en-GB"/>
        </a:p>
      </dgm:t>
    </dgm:pt>
    <dgm:pt modelId="{ACC1F338-F1A4-433F-B482-3CCD45C61B85}" type="pres">
      <dgm:prSet presAssocID="{10C85E7B-B1E5-419E-9D2C-2ADC1A927859}" presName="spNode" presStyleCnt="0"/>
      <dgm:spPr/>
    </dgm:pt>
    <dgm:pt modelId="{D2414971-6DEC-4826-8342-748B44688FC7}" type="pres">
      <dgm:prSet presAssocID="{A84B7A8E-759D-4C14-9C78-CB6B8AE5ACC4}" presName="sibTrans" presStyleLbl="sibTrans1D1" presStyleIdx="0" presStyleCnt="5"/>
      <dgm:spPr/>
      <dgm:t>
        <a:bodyPr/>
        <a:lstStyle/>
        <a:p>
          <a:endParaRPr lang="en-GB"/>
        </a:p>
      </dgm:t>
    </dgm:pt>
    <dgm:pt modelId="{0B9EBED1-C17A-4B50-BD88-4EA40D4A533A}" type="pres">
      <dgm:prSet presAssocID="{5D74CE80-2F3A-46A5-BBC8-917C2BEB7AE2}" presName="node" presStyleLbl="node1" presStyleIdx="1" presStyleCnt="5">
        <dgm:presLayoutVars>
          <dgm:bulletEnabled val="1"/>
        </dgm:presLayoutVars>
      </dgm:prSet>
      <dgm:spPr/>
      <dgm:t>
        <a:bodyPr/>
        <a:lstStyle/>
        <a:p>
          <a:endParaRPr lang="en-GB"/>
        </a:p>
      </dgm:t>
    </dgm:pt>
    <dgm:pt modelId="{E999AE25-021C-4770-914C-E0E48B20DEAD}" type="pres">
      <dgm:prSet presAssocID="{5D74CE80-2F3A-46A5-BBC8-917C2BEB7AE2}" presName="spNode" presStyleCnt="0"/>
      <dgm:spPr/>
    </dgm:pt>
    <dgm:pt modelId="{B474CD72-97B3-4BA4-A915-F4303324FBAE}" type="pres">
      <dgm:prSet presAssocID="{E60E89F9-4DD0-4708-879F-1973B20505BB}" presName="sibTrans" presStyleLbl="sibTrans1D1" presStyleIdx="1" presStyleCnt="5"/>
      <dgm:spPr/>
      <dgm:t>
        <a:bodyPr/>
        <a:lstStyle/>
        <a:p>
          <a:endParaRPr lang="en-GB"/>
        </a:p>
      </dgm:t>
    </dgm:pt>
    <dgm:pt modelId="{C88AF4A2-1436-4783-9292-33759E7A3263}" type="pres">
      <dgm:prSet presAssocID="{F7623FC9-D932-4348-906D-C79D687256F6}" presName="node" presStyleLbl="node1" presStyleIdx="2" presStyleCnt="5">
        <dgm:presLayoutVars>
          <dgm:bulletEnabled val="1"/>
        </dgm:presLayoutVars>
      </dgm:prSet>
      <dgm:spPr/>
      <dgm:t>
        <a:bodyPr/>
        <a:lstStyle/>
        <a:p>
          <a:endParaRPr lang="en-GB"/>
        </a:p>
      </dgm:t>
    </dgm:pt>
    <dgm:pt modelId="{85BB58BC-32F7-4B63-8A64-352FAB904835}" type="pres">
      <dgm:prSet presAssocID="{F7623FC9-D932-4348-906D-C79D687256F6}" presName="spNode" presStyleCnt="0"/>
      <dgm:spPr/>
    </dgm:pt>
    <dgm:pt modelId="{BCD644A2-D1C9-40D8-BA55-C39662CC1AB8}" type="pres">
      <dgm:prSet presAssocID="{55D6A88A-1917-4B30-A6E3-A42BD85A5B6A}" presName="sibTrans" presStyleLbl="sibTrans1D1" presStyleIdx="2" presStyleCnt="5"/>
      <dgm:spPr/>
      <dgm:t>
        <a:bodyPr/>
        <a:lstStyle/>
        <a:p>
          <a:endParaRPr lang="en-GB"/>
        </a:p>
      </dgm:t>
    </dgm:pt>
    <dgm:pt modelId="{7B205337-5B62-4962-AFEA-A8DDD233AD9E}" type="pres">
      <dgm:prSet presAssocID="{DF870EAC-E0AC-4A4D-9A7A-76C1CB00B218}" presName="node" presStyleLbl="node1" presStyleIdx="3" presStyleCnt="5">
        <dgm:presLayoutVars>
          <dgm:bulletEnabled val="1"/>
        </dgm:presLayoutVars>
      </dgm:prSet>
      <dgm:spPr/>
      <dgm:t>
        <a:bodyPr/>
        <a:lstStyle/>
        <a:p>
          <a:endParaRPr lang="en-GB"/>
        </a:p>
      </dgm:t>
    </dgm:pt>
    <dgm:pt modelId="{CDE440F5-229E-4927-AC99-3AE0B4FB5A9E}" type="pres">
      <dgm:prSet presAssocID="{DF870EAC-E0AC-4A4D-9A7A-76C1CB00B218}" presName="spNode" presStyleCnt="0"/>
      <dgm:spPr/>
    </dgm:pt>
    <dgm:pt modelId="{888BA924-25E3-4EE5-8F6B-6339CA860E55}" type="pres">
      <dgm:prSet presAssocID="{55F7A0FF-25B2-4D56-9396-451FEEACE214}" presName="sibTrans" presStyleLbl="sibTrans1D1" presStyleIdx="3" presStyleCnt="5"/>
      <dgm:spPr/>
      <dgm:t>
        <a:bodyPr/>
        <a:lstStyle/>
        <a:p>
          <a:endParaRPr lang="en-GB"/>
        </a:p>
      </dgm:t>
    </dgm:pt>
    <dgm:pt modelId="{B537F9EB-3000-408E-A6F9-A0FE38FFA5DE}" type="pres">
      <dgm:prSet presAssocID="{DB7F63A3-C568-49D1-B40A-7444EED6E3CE}" presName="node" presStyleLbl="node1" presStyleIdx="4" presStyleCnt="5">
        <dgm:presLayoutVars>
          <dgm:bulletEnabled val="1"/>
        </dgm:presLayoutVars>
      </dgm:prSet>
      <dgm:spPr/>
      <dgm:t>
        <a:bodyPr/>
        <a:lstStyle/>
        <a:p>
          <a:endParaRPr lang="en-GB"/>
        </a:p>
      </dgm:t>
    </dgm:pt>
    <dgm:pt modelId="{89E4367E-E6F2-4466-B760-AB96E459F787}" type="pres">
      <dgm:prSet presAssocID="{DB7F63A3-C568-49D1-B40A-7444EED6E3CE}" presName="spNode" presStyleCnt="0"/>
      <dgm:spPr/>
    </dgm:pt>
    <dgm:pt modelId="{A3F85AF5-BBC7-473A-8388-1AFA514D27B9}" type="pres">
      <dgm:prSet presAssocID="{4F344144-62E1-4FF4-B14F-B4BC6CAB5194}" presName="sibTrans" presStyleLbl="sibTrans1D1" presStyleIdx="4" presStyleCnt="5"/>
      <dgm:spPr/>
      <dgm:t>
        <a:bodyPr/>
        <a:lstStyle/>
        <a:p>
          <a:endParaRPr lang="en-GB"/>
        </a:p>
      </dgm:t>
    </dgm:pt>
  </dgm:ptLst>
  <dgm:cxnLst>
    <dgm:cxn modelId="{51A003E5-E8FD-47BF-B714-0DA4B418F707}" type="presOf" srcId="{55F7A0FF-25B2-4D56-9396-451FEEACE214}" destId="{888BA924-25E3-4EE5-8F6B-6339CA860E55}" srcOrd="0" destOrd="0" presId="urn:microsoft.com/office/officeart/2005/8/layout/cycle6"/>
    <dgm:cxn modelId="{E654AFDC-55AB-41FF-861E-FFCC779A8D2F}" srcId="{F97CD5BE-1A10-432A-A773-3C88EBBF12F4}" destId="{DF870EAC-E0AC-4A4D-9A7A-76C1CB00B218}" srcOrd="3" destOrd="0" parTransId="{8E66499A-FCCE-4AC5-8C36-2628F5B4CC35}" sibTransId="{55F7A0FF-25B2-4D56-9396-451FEEACE214}"/>
    <dgm:cxn modelId="{879B30AA-2040-43B7-BB13-A4363EFE2F1C}" srcId="{F97CD5BE-1A10-432A-A773-3C88EBBF12F4}" destId="{10C85E7B-B1E5-419E-9D2C-2ADC1A927859}" srcOrd="0" destOrd="0" parTransId="{E1CC01AB-B6DF-4960-92A7-7900BE76E469}" sibTransId="{A84B7A8E-759D-4C14-9C78-CB6B8AE5ACC4}"/>
    <dgm:cxn modelId="{58A7B1B3-0658-4246-A0DA-4B0F0E34109B}" type="presOf" srcId="{DB7F63A3-C568-49D1-B40A-7444EED6E3CE}" destId="{B537F9EB-3000-408E-A6F9-A0FE38FFA5DE}" srcOrd="0" destOrd="0" presId="urn:microsoft.com/office/officeart/2005/8/layout/cycle6"/>
    <dgm:cxn modelId="{0B6023D7-D304-41C9-BEA3-02373F7214AE}" srcId="{F97CD5BE-1A10-432A-A773-3C88EBBF12F4}" destId="{5D74CE80-2F3A-46A5-BBC8-917C2BEB7AE2}" srcOrd="1" destOrd="0" parTransId="{B15E4222-FE00-489D-8175-145E19D54BC2}" sibTransId="{E60E89F9-4DD0-4708-879F-1973B20505BB}"/>
    <dgm:cxn modelId="{A2D6D9C7-D2FE-458B-A66F-9C5056882CA6}" type="presOf" srcId="{5D74CE80-2F3A-46A5-BBC8-917C2BEB7AE2}" destId="{0B9EBED1-C17A-4B50-BD88-4EA40D4A533A}" srcOrd="0" destOrd="0" presId="urn:microsoft.com/office/officeart/2005/8/layout/cycle6"/>
    <dgm:cxn modelId="{ECF2E4E7-3579-41CF-88CF-EB9B122B3B39}" srcId="{F97CD5BE-1A10-432A-A773-3C88EBBF12F4}" destId="{F7623FC9-D932-4348-906D-C79D687256F6}" srcOrd="2" destOrd="0" parTransId="{1A28AB2B-2A2E-4B03-890C-31F173A81C83}" sibTransId="{55D6A88A-1917-4B30-A6E3-A42BD85A5B6A}"/>
    <dgm:cxn modelId="{55FECFB6-C968-4F44-AAA0-4744921A8D2E}" type="presOf" srcId="{F7623FC9-D932-4348-906D-C79D687256F6}" destId="{C88AF4A2-1436-4783-9292-33759E7A3263}" srcOrd="0" destOrd="0" presId="urn:microsoft.com/office/officeart/2005/8/layout/cycle6"/>
    <dgm:cxn modelId="{CB8E1F69-5D29-47F5-BB06-0045BA42B0B4}" type="presOf" srcId="{F97CD5BE-1A10-432A-A773-3C88EBBF12F4}" destId="{7FB40E31-F00E-4CD7-A2FB-0FD708F88CAD}" srcOrd="0" destOrd="0" presId="urn:microsoft.com/office/officeart/2005/8/layout/cycle6"/>
    <dgm:cxn modelId="{655A14D2-3362-417B-9E35-48B72916BA5D}" type="presOf" srcId="{4F344144-62E1-4FF4-B14F-B4BC6CAB5194}" destId="{A3F85AF5-BBC7-473A-8388-1AFA514D27B9}" srcOrd="0" destOrd="0" presId="urn:microsoft.com/office/officeart/2005/8/layout/cycle6"/>
    <dgm:cxn modelId="{8B49D13A-30C8-4D03-86C0-8DA967E701DC}" type="presOf" srcId="{55D6A88A-1917-4B30-A6E3-A42BD85A5B6A}" destId="{BCD644A2-D1C9-40D8-BA55-C39662CC1AB8}" srcOrd="0" destOrd="0" presId="urn:microsoft.com/office/officeart/2005/8/layout/cycle6"/>
    <dgm:cxn modelId="{CC799DF2-2461-4F5F-B16D-8E0FD5017A6A}" srcId="{F97CD5BE-1A10-432A-A773-3C88EBBF12F4}" destId="{DB7F63A3-C568-49D1-B40A-7444EED6E3CE}" srcOrd="4" destOrd="0" parTransId="{7F39BA75-1F71-49C0-9E89-5DCC1F517E6A}" sibTransId="{4F344144-62E1-4FF4-B14F-B4BC6CAB5194}"/>
    <dgm:cxn modelId="{8B31B43F-2C49-49C6-AE35-12E44295EB19}" type="presOf" srcId="{A84B7A8E-759D-4C14-9C78-CB6B8AE5ACC4}" destId="{D2414971-6DEC-4826-8342-748B44688FC7}" srcOrd="0" destOrd="0" presId="urn:microsoft.com/office/officeart/2005/8/layout/cycle6"/>
    <dgm:cxn modelId="{AA44E679-E56B-4857-A376-73C3448A32EA}" type="presOf" srcId="{E60E89F9-4DD0-4708-879F-1973B20505BB}" destId="{B474CD72-97B3-4BA4-A915-F4303324FBAE}" srcOrd="0" destOrd="0" presId="urn:microsoft.com/office/officeart/2005/8/layout/cycle6"/>
    <dgm:cxn modelId="{4BC9B314-4395-499F-B9E0-E03247C9D00D}" type="presOf" srcId="{10C85E7B-B1E5-419E-9D2C-2ADC1A927859}" destId="{B0E1E166-E466-4FD7-AAAC-3DDBBD2139AE}" srcOrd="0" destOrd="0" presId="urn:microsoft.com/office/officeart/2005/8/layout/cycle6"/>
    <dgm:cxn modelId="{DBB685A8-0958-4A6C-A301-2F72A4371B1C}" type="presOf" srcId="{DF870EAC-E0AC-4A4D-9A7A-76C1CB00B218}" destId="{7B205337-5B62-4962-AFEA-A8DDD233AD9E}" srcOrd="0" destOrd="0" presId="urn:microsoft.com/office/officeart/2005/8/layout/cycle6"/>
    <dgm:cxn modelId="{F449AE45-05C8-4218-B252-68B2574A7FC7}" type="presParOf" srcId="{7FB40E31-F00E-4CD7-A2FB-0FD708F88CAD}" destId="{B0E1E166-E466-4FD7-AAAC-3DDBBD2139AE}" srcOrd="0" destOrd="0" presId="urn:microsoft.com/office/officeart/2005/8/layout/cycle6"/>
    <dgm:cxn modelId="{F82C564E-D977-4A11-B58E-F5FA34416E95}" type="presParOf" srcId="{7FB40E31-F00E-4CD7-A2FB-0FD708F88CAD}" destId="{ACC1F338-F1A4-433F-B482-3CCD45C61B85}" srcOrd="1" destOrd="0" presId="urn:microsoft.com/office/officeart/2005/8/layout/cycle6"/>
    <dgm:cxn modelId="{0097B368-9572-4956-B67B-2EE2EA725236}" type="presParOf" srcId="{7FB40E31-F00E-4CD7-A2FB-0FD708F88CAD}" destId="{D2414971-6DEC-4826-8342-748B44688FC7}" srcOrd="2" destOrd="0" presId="urn:microsoft.com/office/officeart/2005/8/layout/cycle6"/>
    <dgm:cxn modelId="{6FBF7A47-D76F-4C88-8BEF-E56EBD10A228}" type="presParOf" srcId="{7FB40E31-F00E-4CD7-A2FB-0FD708F88CAD}" destId="{0B9EBED1-C17A-4B50-BD88-4EA40D4A533A}" srcOrd="3" destOrd="0" presId="urn:microsoft.com/office/officeart/2005/8/layout/cycle6"/>
    <dgm:cxn modelId="{92D773BC-30E1-484F-B6B8-4453BC54F101}" type="presParOf" srcId="{7FB40E31-F00E-4CD7-A2FB-0FD708F88CAD}" destId="{E999AE25-021C-4770-914C-E0E48B20DEAD}" srcOrd="4" destOrd="0" presId="urn:microsoft.com/office/officeart/2005/8/layout/cycle6"/>
    <dgm:cxn modelId="{8688D262-4056-4A84-AA97-75BF27FE9312}" type="presParOf" srcId="{7FB40E31-F00E-4CD7-A2FB-0FD708F88CAD}" destId="{B474CD72-97B3-4BA4-A915-F4303324FBAE}" srcOrd="5" destOrd="0" presId="urn:microsoft.com/office/officeart/2005/8/layout/cycle6"/>
    <dgm:cxn modelId="{A971CEBA-28DD-47A0-B8FB-72811AC6029D}" type="presParOf" srcId="{7FB40E31-F00E-4CD7-A2FB-0FD708F88CAD}" destId="{C88AF4A2-1436-4783-9292-33759E7A3263}" srcOrd="6" destOrd="0" presId="urn:microsoft.com/office/officeart/2005/8/layout/cycle6"/>
    <dgm:cxn modelId="{283100F4-264A-4266-8745-585CD7A22A78}" type="presParOf" srcId="{7FB40E31-F00E-4CD7-A2FB-0FD708F88CAD}" destId="{85BB58BC-32F7-4B63-8A64-352FAB904835}" srcOrd="7" destOrd="0" presId="urn:microsoft.com/office/officeart/2005/8/layout/cycle6"/>
    <dgm:cxn modelId="{04620078-17A6-4916-AEB2-49408897F404}" type="presParOf" srcId="{7FB40E31-F00E-4CD7-A2FB-0FD708F88CAD}" destId="{BCD644A2-D1C9-40D8-BA55-C39662CC1AB8}" srcOrd="8" destOrd="0" presId="urn:microsoft.com/office/officeart/2005/8/layout/cycle6"/>
    <dgm:cxn modelId="{E1A49026-A60C-4F08-8F8F-E5A08B2233A0}" type="presParOf" srcId="{7FB40E31-F00E-4CD7-A2FB-0FD708F88CAD}" destId="{7B205337-5B62-4962-AFEA-A8DDD233AD9E}" srcOrd="9" destOrd="0" presId="urn:microsoft.com/office/officeart/2005/8/layout/cycle6"/>
    <dgm:cxn modelId="{CBE3F616-9DFD-449A-A787-5D50AD557264}" type="presParOf" srcId="{7FB40E31-F00E-4CD7-A2FB-0FD708F88CAD}" destId="{CDE440F5-229E-4927-AC99-3AE0B4FB5A9E}" srcOrd="10" destOrd="0" presId="urn:microsoft.com/office/officeart/2005/8/layout/cycle6"/>
    <dgm:cxn modelId="{0E0F0B5D-0A13-48F5-9620-7A97072B12E4}" type="presParOf" srcId="{7FB40E31-F00E-4CD7-A2FB-0FD708F88CAD}" destId="{888BA924-25E3-4EE5-8F6B-6339CA860E55}" srcOrd="11" destOrd="0" presId="urn:microsoft.com/office/officeart/2005/8/layout/cycle6"/>
    <dgm:cxn modelId="{08A51C60-C223-4A04-B2A6-B2A66135265B}" type="presParOf" srcId="{7FB40E31-F00E-4CD7-A2FB-0FD708F88CAD}" destId="{B537F9EB-3000-408E-A6F9-A0FE38FFA5DE}" srcOrd="12" destOrd="0" presId="urn:microsoft.com/office/officeart/2005/8/layout/cycle6"/>
    <dgm:cxn modelId="{8453F816-2C5C-4EE4-8F7A-6E8B563C76E7}" type="presParOf" srcId="{7FB40E31-F00E-4CD7-A2FB-0FD708F88CAD}" destId="{89E4367E-E6F2-4466-B760-AB96E459F787}" srcOrd="13" destOrd="0" presId="urn:microsoft.com/office/officeart/2005/8/layout/cycle6"/>
    <dgm:cxn modelId="{02843C14-F5E8-462B-A201-4E23254FA450}" type="presParOf" srcId="{7FB40E31-F00E-4CD7-A2FB-0FD708F88CAD}" destId="{A3F85AF5-BBC7-473A-8388-1AFA514D27B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6F185-83D4-4C0D-ACA0-5858DA47011A}" type="doc">
      <dgm:prSet loTypeId="urn:microsoft.com/office/officeart/2005/8/layout/venn1" loCatId="relationship" qsTypeId="urn:microsoft.com/office/officeart/2005/8/quickstyle/simple1" qsCatId="simple" csTypeId="urn:microsoft.com/office/officeart/2005/8/colors/accent1_2" csCatId="accent1" phldr="1"/>
      <dgm:spPr/>
    </dgm:pt>
    <dgm:pt modelId="{CD324766-295D-48E9-8595-7B16E93C1B0C}">
      <dgm:prSet phldrT="[Text]"/>
      <dgm:spPr/>
      <dgm:t>
        <a:bodyPr/>
        <a:lstStyle/>
        <a:p>
          <a:r>
            <a:rPr lang="de-DE" b="1" dirty="0" smtClean="0"/>
            <a:t>High on</a:t>
          </a:r>
          <a:endParaRPr lang="en-US" b="1" dirty="0"/>
        </a:p>
      </dgm:t>
    </dgm:pt>
    <dgm:pt modelId="{541EF4A4-6E6A-40B6-9EBA-D5B74506303A}" type="parTrans" cxnId="{C959510E-7B5F-40D6-9315-DD924089C140}">
      <dgm:prSet/>
      <dgm:spPr/>
      <dgm:t>
        <a:bodyPr/>
        <a:lstStyle/>
        <a:p>
          <a:endParaRPr lang="en-US"/>
        </a:p>
      </dgm:t>
    </dgm:pt>
    <dgm:pt modelId="{F3A099F1-6EE4-440B-B82E-479D6FA880EB}" type="sibTrans" cxnId="{C959510E-7B5F-40D6-9315-DD924089C140}">
      <dgm:prSet/>
      <dgm:spPr/>
      <dgm:t>
        <a:bodyPr/>
        <a:lstStyle/>
        <a:p>
          <a:endParaRPr lang="en-US"/>
        </a:p>
      </dgm:t>
    </dgm:pt>
    <dgm:pt modelId="{4111F8C6-EDF7-4201-9E83-AD5AA4E663CF}">
      <dgm:prSet phldrT="[Text]"/>
      <dgm:spPr/>
      <dgm:t>
        <a:bodyPr/>
        <a:lstStyle/>
        <a:p>
          <a:r>
            <a:rPr lang="de-DE" dirty="0" err="1" smtClean="0"/>
            <a:t>Collectivism</a:t>
          </a:r>
          <a:endParaRPr lang="en-US" dirty="0"/>
        </a:p>
      </dgm:t>
    </dgm:pt>
    <dgm:pt modelId="{E96DDE96-F1CC-4DD4-B756-45BA8120798E}" type="parTrans" cxnId="{43D36351-AEBB-4D0A-8405-82ED840040C8}">
      <dgm:prSet/>
      <dgm:spPr/>
      <dgm:t>
        <a:bodyPr/>
        <a:lstStyle/>
        <a:p>
          <a:endParaRPr lang="en-US"/>
        </a:p>
      </dgm:t>
    </dgm:pt>
    <dgm:pt modelId="{EE19CC52-A109-47F8-A7F0-337DCCABA1BD}" type="sibTrans" cxnId="{43D36351-AEBB-4D0A-8405-82ED840040C8}">
      <dgm:prSet/>
      <dgm:spPr/>
      <dgm:t>
        <a:bodyPr/>
        <a:lstStyle/>
        <a:p>
          <a:endParaRPr lang="en-US"/>
        </a:p>
      </dgm:t>
    </dgm:pt>
    <dgm:pt modelId="{C0EDD18E-0C13-4705-BBE7-7F156FB00EBF}">
      <dgm:prSet phldrT="[Text]"/>
      <dgm:spPr/>
      <dgm:t>
        <a:bodyPr/>
        <a:lstStyle/>
        <a:p>
          <a:r>
            <a:rPr lang="de-DE" dirty="0" smtClean="0"/>
            <a:t>Power </a:t>
          </a:r>
          <a:r>
            <a:rPr lang="de-DE" dirty="0" err="1" smtClean="0"/>
            <a:t>distance</a:t>
          </a:r>
          <a:endParaRPr lang="en-US" dirty="0"/>
        </a:p>
      </dgm:t>
    </dgm:pt>
    <dgm:pt modelId="{8DDC4AF1-30FE-4E36-8806-68509D6A7D2D}" type="parTrans" cxnId="{3C729944-95DC-4C11-BC3E-668A7455F349}">
      <dgm:prSet/>
      <dgm:spPr/>
      <dgm:t>
        <a:bodyPr/>
        <a:lstStyle/>
        <a:p>
          <a:endParaRPr lang="en-US"/>
        </a:p>
      </dgm:t>
    </dgm:pt>
    <dgm:pt modelId="{572E7A9A-9A5A-4423-8315-1B71A0D56AB3}" type="sibTrans" cxnId="{3C729944-95DC-4C11-BC3E-668A7455F349}">
      <dgm:prSet/>
      <dgm:spPr/>
      <dgm:t>
        <a:bodyPr/>
        <a:lstStyle/>
        <a:p>
          <a:endParaRPr lang="en-US"/>
        </a:p>
      </dgm:t>
    </dgm:pt>
    <dgm:pt modelId="{9EE5C9E1-E4D5-467F-94DB-DCD7779990DF}" type="pres">
      <dgm:prSet presAssocID="{E0C6F185-83D4-4C0D-ACA0-5858DA47011A}" presName="compositeShape" presStyleCnt="0">
        <dgm:presLayoutVars>
          <dgm:chMax val="7"/>
          <dgm:dir/>
          <dgm:resizeHandles val="exact"/>
        </dgm:presLayoutVars>
      </dgm:prSet>
      <dgm:spPr/>
    </dgm:pt>
    <dgm:pt modelId="{E14399A6-A702-4792-B023-2BB7CE9432ED}" type="pres">
      <dgm:prSet presAssocID="{CD324766-295D-48E9-8595-7B16E93C1B0C}" presName="circ1" presStyleLbl="vennNode1" presStyleIdx="0" presStyleCnt="3"/>
      <dgm:spPr/>
      <dgm:t>
        <a:bodyPr/>
        <a:lstStyle/>
        <a:p>
          <a:endParaRPr lang="en-US"/>
        </a:p>
      </dgm:t>
    </dgm:pt>
    <dgm:pt modelId="{72B35EFA-2082-45C2-A636-52D395FF50EC}" type="pres">
      <dgm:prSet presAssocID="{CD324766-295D-48E9-8595-7B16E93C1B0C}" presName="circ1Tx" presStyleLbl="revTx" presStyleIdx="0" presStyleCnt="0">
        <dgm:presLayoutVars>
          <dgm:chMax val="0"/>
          <dgm:chPref val="0"/>
          <dgm:bulletEnabled val="1"/>
        </dgm:presLayoutVars>
      </dgm:prSet>
      <dgm:spPr/>
      <dgm:t>
        <a:bodyPr/>
        <a:lstStyle/>
        <a:p>
          <a:endParaRPr lang="en-US"/>
        </a:p>
      </dgm:t>
    </dgm:pt>
    <dgm:pt modelId="{8452640E-5D62-4D43-AFEE-1667359CCBB4}" type="pres">
      <dgm:prSet presAssocID="{4111F8C6-EDF7-4201-9E83-AD5AA4E663CF}" presName="circ2" presStyleLbl="vennNode1" presStyleIdx="1" presStyleCnt="3"/>
      <dgm:spPr/>
      <dgm:t>
        <a:bodyPr/>
        <a:lstStyle/>
        <a:p>
          <a:endParaRPr lang="en-US"/>
        </a:p>
      </dgm:t>
    </dgm:pt>
    <dgm:pt modelId="{A199EBEE-D7E1-400D-B71F-48A00E95594E}" type="pres">
      <dgm:prSet presAssocID="{4111F8C6-EDF7-4201-9E83-AD5AA4E663CF}" presName="circ2Tx" presStyleLbl="revTx" presStyleIdx="0" presStyleCnt="0">
        <dgm:presLayoutVars>
          <dgm:chMax val="0"/>
          <dgm:chPref val="0"/>
          <dgm:bulletEnabled val="1"/>
        </dgm:presLayoutVars>
      </dgm:prSet>
      <dgm:spPr/>
      <dgm:t>
        <a:bodyPr/>
        <a:lstStyle/>
        <a:p>
          <a:endParaRPr lang="en-US"/>
        </a:p>
      </dgm:t>
    </dgm:pt>
    <dgm:pt modelId="{542675BB-6AC6-499F-9CB7-D38F21911273}" type="pres">
      <dgm:prSet presAssocID="{C0EDD18E-0C13-4705-BBE7-7F156FB00EBF}" presName="circ3" presStyleLbl="vennNode1" presStyleIdx="2" presStyleCnt="3" custLinFactNeighborX="3577" custLinFactNeighborY="-1861"/>
      <dgm:spPr/>
      <dgm:t>
        <a:bodyPr/>
        <a:lstStyle/>
        <a:p>
          <a:endParaRPr lang="en-US"/>
        </a:p>
      </dgm:t>
    </dgm:pt>
    <dgm:pt modelId="{F03BE6A5-F1C0-4C02-BF6D-2FA63D17D2D5}" type="pres">
      <dgm:prSet presAssocID="{C0EDD18E-0C13-4705-BBE7-7F156FB00EBF}" presName="circ3Tx" presStyleLbl="revTx" presStyleIdx="0" presStyleCnt="0">
        <dgm:presLayoutVars>
          <dgm:chMax val="0"/>
          <dgm:chPref val="0"/>
          <dgm:bulletEnabled val="1"/>
        </dgm:presLayoutVars>
      </dgm:prSet>
      <dgm:spPr/>
      <dgm:t>
        <a:bodyPr/>
        <a:lstStyle/>
        <a:p>
          <a:endParaRPr lang="en-US"/>
        </a:p>
      </dgm:t>
    </dgm:pt>
  </dgm:ptLst>
  <dgm:cxnLst>
    <dgm:cxn modelId="{49B86A9E-CC1C-B742-AB2B-FE6ACF308A68}" type="presOf" srcId="{CD324766-295D-48E9-8595-7B16E93C1B0C}" destId="{72B35EFA-2082-45C2-A636-52D395FF50EC}" srcOrd="1" destOrd="0" presId="urn:microsoft.com/office/officeart/2005/8/layout/venn1"/>
    <dgm:cxn modelId="{3FCE5EB8-8137-8343-95CE-E21E07E88D29}" type="presOf" srcId="{C0EDD18E-0C13-4705-BBE7-7F156FB00EBF}" destId="{F03BE6A5-F1C0-4C02-BF6D-2FA63D17D2D5}" srcOrd="1" destOrd="0" presId="urn:microsoft.com/office/officeart/2005/8/layout/venn1"/>
    <dgm:cxn modelId="{5F01BA91-6F1C-F849-BC3E-778DABBC81C5}" type="presOf" srcId="{E0C6F185-83D4-4C0D-ACA0-5858DA47011A}" destId="{9EE5C9E1-E4D5-467F-94DB-DCD7779990DF}" srcOrd="0" destOrd="0" presId="urn:microsoft.com/office/officeart/2005/8/layout/venn1"/>
    <dgm:cxn modelId="{3C729944-95DC-4C11-BC3E-668A7455F349}" srcId="{E0C6F185-83D4-4C0D-ACA0-5858DA47011A}" destId="{C0EDD18E-0C13-4705-BBE7-7F156FB00EBF}" srcOrd="2" destOrd="0" parTransId="{8DDC4AF1-30FE-4E36-8806-68509D6A7D2D}" sibTransId="{572E7A9A-9A5A-4423-8315-1B71A0D56AB3}"/>
    <dgm:cxn modelId="{2792F456-C01B-6A4A-A117-480A14C5610D}" type="presOf" srcId="{C0EDD18E-0C13-4705-BBE7-7F156FB00EBF}" destId="{542675BB-6AC6-499F-9CB7-D38F21911273}" srcOrd="0" destOrd="0" presId="urn:microsoft.com/office/officeart/2005/8/layout/venn1"/>
    <dgm:cxn modelId="{F2A151C9-E902-D84D-A031-2E8131738947}" type="presOf" srcId="{4111F8C6-EDF7-4201-9E83-AD5AA4E663CF}" destId="{A199EBEE-D7E1-400D-B71F-48A00E95594E}" srcOrd="1" destOrd="0" presId="urn:microsoft.com/office/officeart/2005/8/layout/venn1"/>
    <dgm:cxn modelId="{43D36351-AEBB-4D0A-8405-82ED840040C8}" srcId="{E0C6F185-83D4-4C0D-ACA0-5858DA47011A}" destId="{4111F8C6-EDF7-4201-9E83-AD5AA4E663CF}" srcOrd="1" destOrd="0" parTransId="{E96DDE96-F1CC-4DD4-B756-45BA8120798E}" sibTransId="{EE19CC52-A109-47F8-A7F0-337DCCABA1BD}"/>
    <dgm:cxn modelId="{C959510E-7B5F-40D6-9315-DD924089C140}" srcId="{E0C6F185-83D4-4C0D-ACA0-5858DA47011A}" destId="{CD324766-295D-48E9-8595-7B16E93C1B0C}" srcOrd="0" destOrd="0" parTransId="{541EF4A4-6E6A-40B6-9EBA-D5B74506303A}" sibTransId="{F3A099F1-6EE4-440B-B82E-479D6FA880EB}"/>
    <dgm:cxn modelId="{DDBFECBD-553E-F142-A1F8-CB84EE446DF7}" type="presOf" srcId="{CD324766-295D-48E9-8595-7B16E93C1B0C}" destId="{E14399A6-A702-4792-B023-2BB7CE9432ED}" srcOrd="0" destOrd="0" presId="urn:microsoft.com/office/officeart/2005/8/layout/venn1"/>
    <dgm:cxn modelId="{9873738B-C317-6A4F-97AC-CD9595F5D9E0}" type="presOf" srcId="{4111F8C6-EDF7-4201-9E83-AD5AA4E663CF}" destId="{8452640E-5D62-4D43-AFEE-1667359CCBB4}" srcOrd="0" destOrd="0" presId="urn:microsoft.com/office/officeart/2005/8/layout/venn1"/>
    <dgm:cxn modelId="{0C3A1AC6-90F2-344E-BE83-F1134DA4E85F}" type="presParOf" srcId="{9EE5C9E1-E4D5-467F-94DB-DCD7779990DF}" destId="{E14399A6-A702-4792-B023-2BB7CE9432ED}" srcOrd="0" destOrd="0" presId="urn:microsoft.com/office/officeart/2005/8/layout/venn1"/>
    <dgm:cxn modelId="{4A780001-E06B-744B-8C35-1529D8575839}" type="presParOf" srcId="{9EE5C9E1-E4D5-467F-94DB-DCD7779990DF}" destId="{72B35EFA-2082-45C2-A636-52D395FF50EC}" srcOrd="1" destOrd="0" presId="urn:microsoft.com/office/officeart/2005/8/layout/venn1"/>
    <dgm:cxn modelId="{E6D84F8A-C2F0-514C-968F-1B78F5153BC0}" type="presParOf" srcId="{9EE5C9E1-E4D5-467F-94DB-DCD7779990DF}" destId="{8452640E-5D62-4D43-AFEE-1667359CCBB4}" srcOrd="2" destOrd="0" presId="urn:microsoft.com/office/officeart/2005/8/layout/venn1"/>
    <dgm:cxn modelId="{F85F0AC0-17B4-264C-977A-48DBD790CCD3}" type="presParOf" srcId="{9EE5C9E1-E4D5-467F-94DB-DCD7779990DF}" destId="{A199EBEE-D7E1-400D-B71F-48A00E95594E}" srcOrd="3" destOrd="0" presId="urn:microsoft.com/office/officeart/2005/8/layout/venn1"/>
    <dgm:cxn modelId="{3842DD3B-47C8-4347-B3B5-D25AE62A836B}" type="presParOf" srcId="{9EE5C9E1-E4D5-467F-94DB-DCD7779990DF}" destId="{542675BB-6AC6-499F-9CB7-D38F21911273}" srcOrd="4" destOrd="0" presId="urn:microsoft.com/office/officeart/2005/8/layout/venn1"/>
    <dgm:cxn modelId="{D86B6DE8-FA2B-EF41-AA9D-28C028055D03}" type="presParOf" srcId="{9EE5C9E1-E4D5-467F-94DB-DCD7779990DF}" destId="{F03BE6A5-F1C0-4C02-BF6D-2FA63D17D2D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14F316-B810-4D35-B3B5-A492B33D85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5EF33DE-AB56-4197-BC5F-70F38C45D87A}">
      <dgm:prSet phldrT="[Text]"/>
      <dgm:spPr/>
      <dgm:t>
        <a:bodyPr/>
        <a:lstStyle/>
        <a:p>
          <a:r>
            <a:rPr lang="de-DE" dirty="0" err="1" smtClean="0"/>
            <a:t>Decision</a:t>
          </a:r>
          <a:r>
            <a:rPr lang="de-DE" dirty="0" smtClean="0"/>
            <a:t> </a:t>
          </a:r>
          <a:r>
            <a:rPr lang="de-DE" dirty="0" err="1" smtClean="0"/>
            <a:t>making</a:t>
          </a:r>
          <a:endParaRPr lang="en-US" dirty="0"/>
        </a:p>
      </dgm:t>
    </dgm:pt>
    <dgm:pt modelId="{9D5B20EF-BBBA-465D-BC78-16155C343163}" type="parTrans" cxnId="{187D8C2B-24A3-4B50-9698-692A1578034E}">
      <dgm:prSet/>
      <dgm:spPr/>
      <dgm:t>
        <a:bodyPr/>
        <a:lstStyle/>
        <a:p>
          <a:endParaRPr lang="en-US"/>
        </a:p>
      </dgm:t>
    </dgm:pt>
    <dgm:pt modelId="{F94C6619-3209-40C0-84A5-7720CF93E943}" type="sibTrans" cxnId="{187D8C2B-24A3-4B50-9698-692A1578034E}">
      <dgm:prSet/>
      <dgm:spPr/>
      <dgm:t>
        <a:bodyPr/>
        <a:lstStyle/>
        <a:p>
          <a:endParaRPr lang="en-US"/>
        </a:p>
      </dgm:t>
    </dgm:pt>
    <dgm:pt modelId="{8888691E-F6BB-4382-8A56-C57B90D69BCD}">
      <dgm:prSet phldrT="[Text]"/>
      <dgm:spPr/>
      <dgm:t>
        <a:bodyPr/>
        <a:lstStyle/>
        <a:p>
          <a:endParaRPr lang="en-US" dirty="0"/>
        </a:p>
      </dgm:t>
    </dgm:pt>
    <dgm:pt modelId="{11D6804C-B458-43FC-B6FD-D155F46B1A8C}" type="parTrans" cxnId="{80D9B5D7-7C5F-48FD-AB15-E33399191B2A}">
      <dgm:prSet/>
      <dgm:spPr/>
      <dgm:t>
        <a:bodyPr/>
        <a:lstStyle/>
        <a:p>
          <a:endParaRPr lang="en-US"/>
        </a:p>
      </dgm:t>
    </dgm:pt>
    <dgm:pt modelId="{F09FF723-817C-42A6-854A-407D09B1D5A9}" type="sibTrans" cxnId="{80D9B5D7-7C5F-48FD-AB15-E33399191B2A}">
      <dgm:prSet/>
      <dgm:spPr/>
      <dgm:t>
        <a:bodyPr/>
        <a:lstStyle/>
        <a:p>
          <a:endParaRPr lang="en-US"/>
        </a:p>
      </dgm:t>
    </dgm:pt>
    <dgm:pt modelId="{ACC7CCF9-25F3-40B0-A57A-6E81B7A6410E}">
      <dgm:prSet phldrT="[Text]"/>
      <dgm:spPr/>
      <dgm:t>
        <a:bodyPr/>
        <a:lstStyle/>
        <a:p>
          <a:r>
            <a:rPr lang="de-DE" dirty="0" smtClean="0"/>
            <a:t>Status &amp; </a:t>
          </a:r>
          <a:r>
            <a:rPr lang="de-DE" dirty="0" err="1" smtClean="0"/>
            <a:t>position</a:t>
          </a:r>
          <a:r>
            <a:rPr lang="de-DE" dirty="0" smtClean="0"/>
            <a:t> power</a:t>
          </a:r>
          <a:endParaRPr lang="en-US" dirty="0"/>
        </a:p>
      </dgm:t>
    </dgm:pt>
    <dgm:pt modelId="{2801E561-A30B-4F04-8F8B-1944E4BF9021}" type="parTrans" cxnId="{D718312E-2553-41FD-BD1E-0F848A9AB76E}">
      <dgm:prSet/>
      <dgm:spPr/>
      <dgm:t>
        <a:bodyPr/>
        <a:lstStyle/>
        <a:p>
          <a:endParaRPr lang="en-US"/>
        </a:p>
      </dgm:t>
    </dgm:pt>
    <dgm:pt modelId="{70974ACC-12F0-436D-8D0E-44EAE01E0871}" type="sibTrans" cxnId="{D718312E-2553-41FD-BD1E-0F848A9AB76E}">
      <dgm:prSet/>
      <dgm:spPr/>
      <dgm:t>
        <a:bodyPr/>
        <a:lstStyle/>
        <a:p>
          <a:endParaRPr lang="en-US"/>
        </a:p>
      </dgm:t>
    </dgm:pt>
    <dgm:pt modelId="{92127418-1601-4A5E-A111-0AE261F10861}">
      <dgm:prSet phldrT="[Text]"/>
      <dgm:spPr/>
      <dgm:t>
        <a:bodyPr/>
        <a:lstStyle/>
        <a:p>
          <a:endParaRPr lang="en-US" dirty="0"/>
        </a:p>
      </dgm:t>
    </dgm:pt>
    <dgm:pt modelId="{6C87F3AF-0489-46F5-8092-3C93C468E10A}" type="parTrans" cxnId="{6F288725-7E3B-4FC6-AE5F-2C51004E601C}">
      <dgm:prSet/>
      <dgm:spPr/>
      <dgm:t>
        <a:bodyPr/>
        <a:lstStyle/>
        <a:p>
          <a:endParaRPr lang="en-US"/>
        </a:p>
      </dgm:t>
    </dgm:pt>
    <dgm:pt modelId="{46029C62-1574-45F5-B59B-E9300306AA07}" type="sibTrans" cxnId="{6F288725-7E3B-4FC6-AE5F-2C51004E601C}">
      <dgm:prSet/>
      <dgm:spPr/>
      <dgm:t>
        <a:bodyPr/>
        <a:lstStyle/>
        <a:p>
          <a:endParaRPr lang="en-US"/>
        </a:p>
      </dgm:t>
    </dgm:pt>
    <dgm:pt modelId="{C0408D9D-9365-41A2-BF58-8978BAA9B917}">
      <dgm:prSet phldrT="[Text]"/>
      <dgm:spPr/>
      <dgm:t>
        <a:bodyPr/>
        <a:lstStyle/>
        <a:p>
          <a:r>
            <a:rPr lang="de-DE" dirty="0" err="1" smtClean="0"/>
            <a:t>Hierarchical</a:t>
          </a:r>
          <a:r>
            <a:rPr lang="de-DE" dirty="0" smtClean="0"/>
            <a:t> </a:t>
          </a:r>
          <a:r>
            <a:rPr lang="de-DE" dirty="0" err="1" smtClean="0"/>
            <a:t>differences</a:t>
          </a:r>
          <a:endParaRPr lang="en-US" dirty="0"/>
        </a:p>
      </dgm:t>
    </dgm:pt>
    <dgm:pt modelId="{C17B937D-B6EA-4DD8-A22C-8B2197363B75}" type="parTrans" cxnId="{A92A1740-487A-45F2-9DF9-0D7711AA189C}">
      <dgm:prSet/>
      <dgm:spPr/>
      <dgm:t>
        <a:bodyPr/>
        <a:lstStyle/>
        <a:p>
          <a:endParaRPr lang="en-US"/>
        </a:p>
      </dgm:t>
    </dgm:pt>
    <dgm:pt modelId="{C7B2287D-A118-4644-881A-670CB1C1A20C}" type="sibTrans" cxnId="{A92A1740-487A-45F2-9DF9-0D7711AA189C}">
      <dgm:prSet/>
      <dgm:spPr/>
      <dgm:t>
        <a:bodyPr/>
        <a:lstStyle/>
        <a:p>
          <a:endParaRPr lang="en-US"/>
        </a:p>
      </dgm:t>
    </dgm:pt>
    <dgm:pt modelId="{1DE78AA5-7472-4155-AC57-AECE03D3CA0C}">
      <dgm:prSet phldrT="[Text]"/>
      <dgm:spPr/>
      <dgm:t>
        <a:bodyPr/>
        <a:lstStyle/>
        <a:p>
          <a:endParaRPr lang="en-US" dirty="0"/>
        </a:p>
      </dgm:t>
    </dgm:pt>
    <dgm:pt modelId="{D1F2E714-D964-41DB-BA2F-E7288905B884}" type="parTrans" cxnId="{03DDB08D-3A1D-4850-AE8F-64D182FA944A}">
      <dgm:prSet/>
      <dgm:spPr/>
      <dgm:t>
        <a:bodyPr/>
        <a:lstStyle/>
        <a:p>
          <a:endParaRPr lang="en-US"/>
        </a:p>
      </dgm:t>
    </dgm:pt>
    <dgm:pt modelId="{197C6192-3951-4812-9B6A-B2B176B6757E}" type="sibTrans" cxnId="{03DDB08D-3A1D-4850-AE8F-64D182FA944A}">
      <dgm:prSet/>
      <dgm:spPr/>
      <dgm:t>
        <a:bodyPr/>
        <a:lstStyle/>
        <a:p>
          <a:endParaRPr lang="en-US"/>
        </a:p>
      </dgm:t>
    </dgm:pt>
    <dgm:pt modelId="{3E9CC4A7-FE7F-4B2F-9BCE-05BD792D1D15}" type="pres">
      <dgm:prSet presAssocID="{0F14F316-B810-4D35-B3B5-A492B33D85DE}" presName="Name0" presStyleCnt="0">
        <dgm:presLayoutVars>
          <dgm:dir/>
          <dgm:animLvl val="lvl"/>
          <dgm:resizeHandles val="exact"/>
        </dgm:presLayoutVars>
      </dgm:prSet>
      <dgm:spPr/>
      <dgm:t>
        <a:bodyPr/>
        <a:lstStyle/>
        <a:p>
          <a:endParaRPr lang="en-US"/>
        </a:p>
      </dgm:t>
    </dgm:pt>
    <dgm:pt modelId="{2D270147-61BC-4096-8A8D-157F75A554A8}" type="pres">
      <dgm:prSet presAssocID="{85EF33DE-AB56-4197-BC5F-70F38C45D87A}" presName="linNode" presStyleCnt="0"/>
      <dgm:spPr/>
    </dgm:pt>
    <dgm:pt modelId="{C72C2950-8867-415D-976B-3E87E178CD14}" type="pres">
      <dgm:prSet presAssocID="{85EF33DE-AB56-4197-BC5F-70F38C45D87A}" presName="parentText" presStyleLbl="node1" presStyleIdx="0" presStyleCnt="3">
        <dgm:presLayoutVars>
          <dgm:chMax val="1"/>
          <dgm:bulletEnabled val="1"/>
        </dgm:presLayoutVars>
      </dgm:prSet>
      <dgm:spPr/>
      <dgm:t>
        <a:bodyPr/>
        <a:lstStyle/>
        <a:p>
          <a:endParaRPr lang="en-US"/>
        </a:p>
      </dgm:t>
    </dgm:pt>
    <dgm:pt modelId="{27D4E3EC-83EA-4055-971B-DB0A09B97513}" type="pres">
      <dgm:prSet presAssocID="{85EF33DE-AB56-4197-BC5F-70F38C45D87A}" presName="descendantText" presStyleLbl="alignAccFollowNode1" presStyleIdx="0" presStyleCnt="2">
        <dgm:presLayoutVars>
          <dgm:bulletEnabled val="1"/>
        </dgm:presLayoutVars>
      </dgm:prSet>
      <dgm:spPr/>
      <dgm:t>
        <a:bodyPr/>
        <a:lstStyle/>
        <a:p>
          <a:endParaRPr lang="en-US"/>
        </a:p>
      </dgm:t>
    </dgm:pt>
    <dgm:pt modelId="{5649DBCE-B47F-4D5F-8D0E-101CFD6EA231}" type="pres">
      <dgm:prSet presAssocID="{F94C6619-3209-40C0-84A5-7720CF93E943}" presName="sp" presStyleCnt="0"/>
      <dgm:spPr/>
    </dgm:pt>
    <dgm:pt modelId="{6F435752-E198-427D-8D64-9D70EBF2DD79}" type="pres">
      <dgm:prSet presAssocID="{ACC7CCF9-25F3-40B0-A57A-6E81B7A6410E}" presName="linNode" presStyleCnt="0"/>
      <dgm:spPr/>
    </dgm:pt>
    <dgm:pt modelId="{733069CC-347D-4EA5-9329-2A347F1C6B11}" type="pres">
      <dgm:prSet presAssocID="{ACC7CCF9-25F3-40B0-A57A-6E81B7A6410E}" presName="parentText" presStyleLbl="node1" presStyleIdx="1" presStyleCnt="3">
        <dgm:presLayoutVars>
          <dgm:chMax val="1"/>
          <dgm:bulletEnabled val="1"/>
        </dgm:presLayoutVars>
      </dgm:prSet>
      <dgm:spPr/>
      <dgm:t>
        <a:bodyPr/>
        <a:lstStyle/>
        <a:p>
          <a:endParaRPr lang="en-US"/>
        </a:p>
      </dgm:t>
    </dgm:pt>
    <dgm:pt modelId="{2251A44B-3221-4536-9031-CC9D82C03D31}" type="pres">
      <dgm:prSet presAssocID="{ACC7CCF9-25F3-40B0-A57A-6E81B7A6410E}" presName="descendantText" presStyleLbl="alignAccFollowNode1" presStyleIdx="1" presStyleCnt="2">
        <dgm:presLayoutVars>
          <dgm:bulletEnabled val="1"/>
        </dgm:presLayoutVars>
      </dgm:prSet>
      <dgm:spPr/>
      <dgm:t>
        <a:bodyPr/>
        <a:lstStyle/>
        <a:p>
          <a:endParaRPr lang="en-US"/>
        </a:p>
      </dgm:t>
    </dgm:pt>
    <dgm:pt modelId="{CC8707A9-6DB9-48B3-B8CB-49B476680B5E}" type="pres">
      <dgm:prSet presAssocID="{70974ACC-12F0-436D-8D0E-44EAE01E0871}" presName="sp" presStyleCnt="0"/>
      <dgm:spPr/>
    </dgm:pt>
    <dgm:pt modelId="{7A54358B-AC6E-4609-8CD6-0FE621646D67}" type="pres">
      <dgm:prSet presAssocID="{C0408D9D-9365-41A2-BF58-8978BAA9B917}" presName="linNode" presStyleCnt="0"/>
      <dgm:spPr/>
    </dgm:pt>
    <dgm:pt modelId="{BC953A3E-287E-48F0-BC81-52FED7565442}" type="pres">
      <dgm:prSet presAssocID="{C0408D9D-9365-41A2-BF58-8978BAA9B917}" presName="parentText" presStyleLbl="node1" presStyleIdx="2" presStyleCnt="3" custScaleY="120733">
        <dgm:presLayoutVars>
          <dgm:chMax val="1"/>
          <dgm:bulletEnabled val="1"/>
        </dgm:presLayoutVars>
      </dgm:prSet>
      <dgm:spPr/>
      <dgm:t>
        <a:bodyPr/>
        <a:lstStyle/>
        <a:p>
          <a:endParaRPr lang="en-US"/>
        </a:p>
      </dgm:t>
    </dgm:pt>
  </dgm:ptLst>
  <dgm:cxnLst>
    <dgm:cxn modelId="{6F288725-7E3B-4FC6-AE5F-2C51004E601C}" srcId="{ACC7CCF9-25F3-40B0-A57A-6E81B7A6410E}" destId="{92127418-1601-4A5E-A111-0AE261F10861}" srcOrd="0" destOrd="0" parTransId="{6C87F3AF-0489-46F5-8092-3C93C468E10A}" sibTransId="{46029C62-1574-45F5-B59B-E9300306AA07}"/>
    <dgm:cxn modelId="{03DDB08D-3A1D-4850-AE8F-64D182FA944A}" srcId="{ACC7CCF9-25F3-40B0-A57A-6E81B7A6410E}" destId="{1DE78AA5-7472-4155-AC57-AECE03D3CA0C}" srcOrd="1" destOrd="0" parTransId="{D1F2E714-D964-41DB-BA2F-E7288905B884}" sibTransId="{197C6192-3951-4812-9B6A-B2B176B6757E}"/>
    <dgm:cxn modelId="{AF4580C1-A103-2942-B3C7-309C90C20751}" type="presOf" srcId="{85EF33DE-AB56-4197-BC5F-70F38C45D87A}" destId="{C72C2950-8867-415D-976B-3E87E178CD14}" srcOrd="0" destOrd="0" presId="urn:microsoft.com/office/officeart/2005/8/layout/vList5"/>
    <dgm:cxn modelId="{80D9B5D7-7C5F-48FD-AB15-E33399191B2A}" srcId="{85EF33DE-AB56-4197-BC5F-70F38C45D87A}" destId="{8888691E-F6BB-4382-8A56-C57B90D69BCD}" srcOrd="0" destOrd="0" parTransId="{11D6804C-B458-43FC-B6FD-D155F46B1A8C}" sibTransId="{F09FF723-817C-42A6-854A-407D09B1D5A9}"/>
    <dgm:cxn modelId="{215A6E7F-DE64-A742-8015-D849B554586C}" type="presOf" srcId="{0F14F316-B810-4D35-B3B5-A492B33D85DE}" destId="{3E9CC4A7-FE7F-4B2F-9BCE-05BD792D1D15}" srcOrd="0" destOrd="0" presId="urn:microsoft.com/office/officeart/2005/8/layout/vList5"/>
    <dgm:cxn modelId="{B30BB6F5-9F7B-5D43-A4B5-E4EE398242C7}" type="presOf" srcId="{92127418-1601-4A5E-A111-0AE261F10861}" destId="{2251A44B-3221-4536-9031-CC9D82C03D31}" srcOrd="0" destOrd="0" presId="urn:microsoft.com/office/officeart/2005/8/layout/vList5"/>
    <dgm:cxn modelId="{16B89F66-80E8-3E4C-BCA7-6A6575894C73}" type="presOf" srcId="{C0408D9D-9365-41A2-BF58-8978BAA9B917}" destId="{BC953A3E-287E-48F0-BC81-52FED7565442}" srcOrd="0" destOrd="0" presId="urn:microsoft.com/office/officeart/2005/8/layout/vList5"/>
    <dgm:cxn modelId="{19402D77-0C60-4E4F-A208-4173A8FA13F1}" type="presOf" srcId="{1DE78AA5-7472-4155-AC57-AECE03D3CA0C}" destId="{2251A44B-3221-4536-9031-CC9D82C03D31}" srcOrd="0" destOrd="1" presId="urn:microsoft.com/office/officeart/2005/8/layout/vList5"/>
    <dgm:cxn modelId="{3A004F94-F9DD-6F41-92B7-9004FC201F10}" type="presOf" srcId="{8888691E-F6BB-4382-8A56-C57B90D69BCD}" destId="{27D4E3EC-83EA-4055-971B-DB0A09B97513}" srcOrd="0" destOrd="0" presId="urn:microsoft.com/office/officeart/2005/8/layout/vList5"/>
    <dgm:cxn modelId="{90CF57CF-B851-554D-836A-BD41538E75E3}" type="presOf" srcId="{ACC7CCF9-25F3-40B0-A57A-6E81B7A6410E}" destId="{733069CC-347D-4EA5-9329-2A347F1C6B11}" srcOrd="0" destOrd="0" presId="urn:microsoft.com/office/officeart/2005/8/layout/vList5"/>
    <dgm:cxn modelId="{A92A1740-487A-45F2-9DF9-0D7711AA189C}" srcId="{0F14F316-B810-4D35-B3B5-A492B33D85DE}" destId="{C0408D9D-9365-41A2-BF58-8978BAA9B917}" srcOrd="2" destOrd="0" parTransId="{C17B937D-B6EA-4DD8-A22C-8B2197363B75}" sibTransId="{C7B2287D-A118-4644-881A-670CB1C1A20C}"/>
    <dgm:cxn modelId="{D718312E-2553-41FD-BD1E-0F848A9AB76E}" srcId="{0F14F316-B810-4D35-B3B5-A492B33D85DE}" destId="{ACC7CCF9-25F3-40B0-A57A-6E81B7A6410E}" srcOrd="1" destOrd="0" parTransId="{2801E561-A30B-4F04-8F8B-1944E4BF9021}" sibTransId="{70974ACC-12F0-436D-8D0E-44EAE01E0871}"/>
    <dgm:cxn modelId="{187D8C2B-24A3-4B50-9698-692A1578034E}" srcId="{0F14F316-B810-4D35-B3B5-A492B33D85DE}" destId="{85EF33DE-AB56-4197-BC5F-70F38C45D87A}" srcOrd="0" destOrd="0" parTransId="{9D5B20EF-BBBA-465D-BC78-16155C343163}" sibTransId="{F94C6619-3209-40C0-84A5-7720CF93E943}"/>
    <dgm:cxn modelId="{B29C765A-255B-6046-B9AD-3DCDC9954D64}" type="presParOf" srcId="{3E9CC4A7-FE7F-4B2F-9BCE-05BD792D1D15}" destId="{2D270147-61BC-4096-8A8D-157F75A554A8}" srcOrd="0" destOrd="0" presId="urn:microsoft.com/office/officeart/2005/8/layout/vList5"/>
    <dgm:cxn modelId="{04AA552A-A7AA-5940-9F85-6C3E636825FA}" type="presParOf" srcId="{2D270147-61BC-4096-8A8D-157F75A554A8}" destId="{C72C2950-8867-415D-976B-3E87E178CD14}" srcOrd="0" destOrd="0" presId="urn:microsoft.com/office/officeart/2005/8/layout/vList5"/>
    <dgm:cxn modelId="{BC3DE935-DBE7-624B-82B1-98DB8B0C0672}" type="presParOf" srcId="{2D270147-61BC-4096-8A8D-157F75A554A8}" destId="{27D4E3EC-83EA-4055-971B-DB0A09B97513}" srcOrd="1" destOrd="0" presId="urn:microsoft.com/office/officeart/2005/8/layout/vList5"/>
    <dgm:cxn modelId="{92BEAFD1-E6CB-8945-B634-C4C769174FA3}" type="presParOf" srcId="{3E9CC4A7-FE7F-4B2F-9BCE-05BD792D1D15}" destId="{5649DBCE-B47F-4D5F-8D0E-101CFD6EA231}" srcOrd="1" destOrd="0" presId="urn:microsoft.com/office/officeart/2005/8/layout/vList5"/>
    <dgm:cxn modelId="{8935868A-F76F-EE47-8471-16BC7730DFE7}" type="presParOf" srcId="{3E9CC4A7-FE7F-4B2F-9BCE-05BD792D1D15}" destId="{6F435752-E198-427D-8D64-9D70EBF2DD79}" srcOrd="2" destOrd="0" presId="urn:microsoft.com/office/officeart/2005/8/layout/vList5"/>
    <dgm:cxn modelId="{BA19D8ED-8B02-E449-BB27-4BDF45ECD214}" type="presParOf" srcId="{6F435752-E198-427D-8D64-9D70EBF2DD79}" destId="{733069CC-347D-4EA5-9329-2A347F1C6B11}" srcOrd="0" destOrd="0" presId="urn:microsoft.com/office/officeart/2005/8/layout/vList5"/>
    <dgm:cxn modelId="{00EE91DE-111F-674A-B9AC-BE62401E1574}" type="presParOf" srcId="{6F435752-E198-427D-8D64-9D70EBF2DD79}" destId="{2251A44B-3221-4536-9031-CC9D82C03D31}" srcOrd="1" destOrd="0" presId="urn:microsoft.com/office/officeart/2005/8/layout/vList5"/>
    <dgm:cxn modelId="{7C5F7171-0D1D-D642-B4D7-1E0099A29262}" type="presParOf" srcId="{3E9CC4A7-FE7F-4B2F-9BCE-05BD792D1D15}" destId="{CC8707A9-6DB9-48B3-B8CB-49B476680B5E}" srcOrd="3" destOrd="0" presId="urn:microsoft.com/office/officeart/2005/8/layout/vList5"/>
    <dgm:cxn modelId="{A4807C5C-B9A6-E642-A00F-8ABD2A64D62C}" type="presParOf" srcId="{3E9CC4A7-FE7F-4B2F-9BCE-05BD792D1D15}" destId="{7A54358B-AC6E-4609-8CD6-0FE621646D67}" srcOrd="4" destOrd="0" presId="urn:microsoft.com/office/officeart/2005/8/layout/vList5"/>
    <dgm:cxn modelId="{CE0EA760-6C8F-F34C-9EE0-3A710DA29C8A}" type="presParOf" srcId="{7A54358B-AC6E-4609-8CD6-0FE621646D67}" destId="{BC953A3E-287E-48F0-BC81-52FED75654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4F316-B810-4D35-B3B5-A492B33D85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5EF33DE-AB56-4197-BC5F-70F38C45D87A}">
      <dgm:prSet phldrT="[Text]"/>
      <dgm:spPr/>
      <dgm:t>
        <a:bodyPr/>
        <a:lstStyle/>
        <a:p>
          <a:r>
            <a:rPr lang="de-DE" dirty="0" err="1" smtClean="0"/>
            <a:t>Decision</a:t>
          </a:r>
          <a:r>
            <a:rPr lang="de-DE" dirty="0" smtClean="0"/>
            <a:t> </a:t>
          </a:r>
          <a:r>
            <a:rPr lang="de-DE" dirty="0" err="1" smtClean="0"/>
            <a:t>making</a:t>
          </a:r>
          <a:endParaRPr lang="en-US" dirty="0"/>
        </a:p>
      </dgm:t>
    </dgm:pt>
    <dgm:pt modelId="{9D5B20EF-BBBA-465D-BC78-16155C343163}" type="parTrans" cxnId="{187D8C2B-24A3-4B50-9698-692A1578034E}">
      <dgm:prSet/>
      <dgm:spPr/>
      <dgm:t>
        <a:bodyPr/>
        <a:lstStyle/>
        <a:p>
          <a:endParaRPr lang="en-US"/>
        </a:p>
      </dgm:t>
    </dgm:pt>
    <dgm:pt modelId="{F94C6619-3209-40C0-84A5-7720CF93E943}" type="sibTrans" cxnId="{187D8C2B-24A3-4B50-9698-692A1578034E}">
      <dgm:prSet/>
      <dgm:spPr/>
      <dgm:t>
        <a:bodyPr/>
        <a:lstStyle/>
        <a:p>
          <a:endParaRPr lang="en-US"/>
        </a:p>
      </dgm:t>
    </dgm:pt>
    <dgm:pt modelId="{8888691E-F6BB-4382-8A56-C57B90D69BCD}">
      <dgm:prSet phldrT="[Text]"/>
      <dgm:spPr/>
      <dgm:t>
        <a:bodyPr/>
        <a:lstStyle/>
        <a:p>
          <a:endParaRPr lang="en-US" dirty="0"/>
        </a:p>
      </dgm:t>
    </dgm:pt>
    <dgm:pt modelId="{11D6804C-B458-43FC-B6FD-D155F46B1A8C}" type="parTrans" cxnId="{80D9B5D7-7C5F-48FD-AB15-E33399191B2A}">
      <dgm:prSet/>
      <dgm:spPr/>
      <dgm:t>
        <a:bodyPr/>
        <a:lstStyle/>
        <a:p>
          <a:endParaRPr lang="en-US"/>
        </a:p>
      </dgm:t>
    </dgm:pt>
    <dgm:pt modelId="{F09FF723-817C-42A6-854A-407D09B1D5A9}" type="sibTrans" cxnId="{80D9B5D7-7C5F-48FD-AB15-E33399191B2A}">
      <dgm:prSet/>
      <dgm:spPr/>
      <dgm:t>
        <a:bodyPr/>
        <a:lstStyle/>
        <a:p>
          <a:endParaRPr lang="en-US"/>
        </a:p>
      </dgm:t>
    </dgm:pt>
    <dgm:pt modelId="{ACC7CCF9-25F3-40B0-A57A-6E81B7A6410E}">
      <dgm:prSet phldrT="[Text]"/>
      <dgm:spPr/>
      <dgm:t>
        <a:bodyPr/>
        <a:lstStyle/>
        <a:p>
          <a:r>
            <a:rPr lang="de-DE" dirty="0" smtClean="0"/>
            <a:t>Status &amp; </a:t>
          </a:r>
          <a:r>
            <a:rPr lang="de-DE" dirty="0" err="1" smtClean="0"/>
            <a:t>position</a:t>
          </a:r>
          <a:r>
            <a:rPr lang="de-DE" dirty="0" smtClean="0"/>
            <a:t> power</a:t>
          </a:r>
          <a:endParaRPr lang="en-US" dirty="0"/>
        </a:p>
      </dgm:t>
    </dgm:pt>
    <dgm:pt modelId="{2801E561-A30B-4F04-8F8B-1944E4BF9021}" type="parTrans" cxnId="{D718312E-2553-41FD-BD1E-0F848A9AB76E}">
      <dgm:prSet/>
      <dgm:spPr/>
      <dgm:t>
        <a:bodyPr/>
        <a:lstStyle/>
        <a:p>
          <a:endParaRPr lang="en-US"/>
        </a:p>
      </dgm:t>
    </dgm:pt>
    <dgm:pt modelId="{70974ACC-12F0-436D-8D0E-44EAE01E0871}" type="sibTrans" cxnId="{D718312E-2553-41FD-BD1E-0F848A9AB76E}">
      <dgm:prSet/>
      <dgm:spPr/>
      <dgm:t>
        <a:bodyPr/>
        <a:lstStyle/>
        <a:p>
          <a:endParaRPr lang="en-US"/>
        </a:p>
      </dgm:t>
    </dgm:pt>
    <dgm:pt modelId="{92127418-1601-4A5E-A111-0AE261F10861}">
      <dgm:prSet phldrT="[Text]"/>
      <dgm:spPr/>
      <dgm:t>
        <a:bodyPr/>
        <a:lstStyle/>
        <a:p>
          <a:endParaRPr lang="en-US" dirty="0"/>
        </a:p>
      </dgm:t>
    </dgm:pt>
    <dgm:pt modelId="{6C87F3AF-0489-46F5-8092-3C93C468E10A}" type="parTrans" cxnId="{6F288725-7E3B-4FC6-AE5F-2C51004E601C}">
      <dgm:prSet/>
      <dgm:spPr/>
      <dgm:t>
        <a:bodyPr/>
        <a:lstStyle/>
        <a:p>
          <a:endParaRPr lang="en-US"/>
        </a:p>
      </dgm:t>
    </dgm:pt>
    <dgm:pt modelId="{46029C62-1574-45F5-B59B-E9300306AA07}" type="sibTrans" cxnId="{6F288725-7E3B-4FC6-AE5F-2C51004E601C}">
      <dgm:prSet/>
      <dgm:spPr/>
      <dgm:t>
        <a:bodyPr/>
        <a:lstStyle/>
        <a:p>
          <a:endParaRPr lang="en-US"/>
        </a:p>
      </dgm:t>
    </dgm:pt>
    <dgm:pt modelId="{C0408D9D-9365-41A2-BF58-8978BAA9B917}">
      <dgm:prSet phldrT="[Text]"/>
      <dgm:spPr/>
      <dgm:t>
        <a:bodyPr/>
        <a:lstStyle/>
        <a:p>
          <a:r>
            <a:rPr lang="de-DE" dirty="0" err="1" smtClean="0"/>
            <a:t>Hierarchical</a:t>
          </a:r>
          <a:r>
            <a:rPr lang="de-DE" dirty="0" smtClean="0"/>
            <a:t> </a:t>
          </a:r>
          <a:r>
            <a:rPr lang="de-DE" dirty="0" err="1" smtClean="0"/>
            <a:t>differences</a:t>
          </a:r>
          <a:endParaRPr lang="en-US" dirty="0"/>
        </a:p>
      </dgm:t>
    </dgm:pt>
    <dgm:pt modelId="{C17B937D-B6EA-4DD8-A22C-8B2197363B75}" type="parTrans" cxnId="{A92A1740-487A-45F2-9DF9-0D7711AA189C}">
      <dgm:prSet/>
      <dgm:spPr/>
      <dgm:t>
        <a:bodyPr/>
        <a:lstStyle/>
        <a:p>
          <a:endParaRPr lang="en-US"/>
        </a:p>
      </dgm:t>
    </dgm:pt>
    <dgm:pt modelId="{C7B2287D-A118-4644-881A-670CB1C1A20C}" type="sibTrans" cxnId="{A92A1740-487A-45F2-9DF9-0D7711AA189C}">
      <dgm:prSet/>
      <dgm:spPr/>
      <dgm:t>
        <a:bodyPr/>
        <a:lstStyle/>
        <a:p>
          <a:endParaRPr lang="en-US"/>
        </a:p>
      </dgm:t>
    </dgm:pt>
    <dgm:pt modelId="{1DE78AA5-7472-4155-AC57-AECE03D3CA0C}">
      <dgm:prSet phldrT="[Text]"/>
      <dgm:spPr/>
      <dgm:t>
        <a:bodyPr/>
        <a:lstStyle/>
        <a:p>
          <a:endParaRPr lang="en-US" dirty="0"/>
        </a:p>
      </dgm:t>
    </dgm:pt>
    <dgm:pt modelId="{D1F2E714-D964-41DB-BA2F-E7288905B884}" type="parTrans" cxnId="{03DDB08D-3A1D-4850-AE8F-64D182FA944A}">
      <dgm:prSet/>
      <dgm:spPr/>
      <dgm:t>
        <a:bodyPr/>
        <a:lstStyle/>
        <a:p>
          <a:endParaRPr lang="en-US"/>
        </a:p>
      </dgm:t>
    </dgm:pt>
    <dgm:pt modelId="{197C6192-3951-4812-9B6A-B2B176B6757E}" type="sibTrans" cxnId="{03DDB08D-3A1D-4850-AE8F-64D182FA944A}">
      <dgm:prSet/>
      <dgm:spPr/>
      <dgm:t>
        <a:bodyPr/>
        <a:lstStyle/>
        <a:p>
          <a:endParaRPr lang="en-US"/>
        </a:p>
      </dgm:t>
    </dgm:pt>
    <dgm:pt modelId="{3E9CC4A7-FE7F-4B2F-9BCE-05BD792D1D15}" type="pres">
      <dgm:prSet presAssocID="{0F14F316-B810-4D35-B3B5-A492B33D85DE}" presName="Name0" presStyleCnt="0">
        <dgm:presLayoutVars>
          <dgm:dir/>
          <dgm:animLvl val="lvl"/>
          <dgm:resizeHandles val="exact"/>
        </dgm:presLayoutVars>
      </dgm:prSet>
      <dgm:spPr/>
      <dgm:t>
        <a:bodyPr/>
        <a:lstStyle/>
        <a:p>
          <a:endParaRPr lang="en-US"/>
        </a:p>
      </dgm:t>
    </dgm:pt>
    <dgm:pt modelId="{2D270147-61BC-4096-8A8D-157F75A554A8}" type="pres">
      <dgm:prSet presAssocID="{85EF33DE-AB56-4197-BC5F-70F38C45D87A}" presName="linNode" presStyleCnt="0"/>
      <dgm:spPr/>
    </dgm:pt>
    <dgm:pt modelId="{C72C2950-8867-415D-976B-3E87E178CD14}" type="pres">
      <dgm:prSet presAssocID="{85EF33DE-AB56-4197-BC5F-70F38C45D87A}" presName="parentText" presStyleLbl="node1" presStyleIdx="0" presStyleCnt="3">
        <dgm:presLayoutVars>
          <dgm:chMax val="1"/>
          <dgm:bulletEnabled val="1"/>
        </dgm:presLayoutVars>
      </dgm:prSet>
      <dgm:spPr/>
      <dgm:t>
        <a:bodyPr/>
        <a:lstStyle/>
        <a:p>
          <a:endParaRPr lang="en-US"/>
        </a:p>
      </dgm:t>
    </dgm:pt>
    <dgm:pt modelId="{27D4E3EC-83EA-4055-971B-DB0A09B97513}" type="pres">
      <dgm:prSet presAssocID="{85EF33DE-AB56-4197-BC5F-70F38C45D87A}" presName="descendantText" presStyleLbl="alignAccFollowNode1" presStyleIdx="0" presStyleCnt="2">
        <dgm:presLayoutVars>
          <dgm:bulletEnabled val="1"/>
        </dgm:presLayoutVars>
      </dgm:prSet>
      <dgm:spPr/>
      <dgm:t>
        <a:bodyPr/>
        <a:lstStyle/>
        <a:p>
          <a:endParaRPr lang="en-US"/>
        </a:p>
      </dgm:t>
    </dgm:pt>
    <dgm:pt modelId="{5649DBCE-B47F-4D5F-8D0E-101CFD6EA231}" type="pres">
      <dgm:prSet presAssocID="{F94C6619-3209-40C0-84A5-7720CF93E943}" presName="sp" presStyleCnt="0"/>
      <dgm:spPr/>
    </dgm:pt>
    <dgm:pt modelId="{6F435752-E198-427D-8D64-9D70EBF2DD79}" type="pres">
      <dgm:prSet presAssocID="{ACC7CCF9-25F3-40B0-A57A-6E81B7A6410E}" presName="linNode" presStyleCnt="0"/>
      <dgm:spPr/>
    </dgm:pt>
    <dgm:pt modelId="{733069CC-347D-4EA5-9329-2A347F1C6B11}" type="pres">
      <dgm:prSet presAssocID="{ACC7CCF9-25F3-40B0-A57A-6E81B7A6410E}" presName="parentText" presStyleLbl="node1" presStyleIdx="1" presStyleCnt="3">
        <dgm:presLayoutVars>
          <dgm:chMax val="1"/>
          <dgm:bulletEnabled val="1"/>
        </dgm:presLayoutVars>
      </dgm:prSet>
      <dgm:spPr/>
      <dgm:t>
        <a:bodyPr/>
        <a:lstStyle/>
        <a:p>
          <a:endParaRPr lang="en-US"/>
        </a:p>
      </dgm:t>
    </dgm:pt>
    <dgm:pt modelId="{2251A44B-3221-4536-9031-CC9D82C03D31}" type="pres">
      <dgm:prSet presAssocID="{ACC7CCF9-25F3-40B0-A57A-6E81B7A6410E}" presName="descendantText" presStyleLbl="alignAccFollowNode1" presStyleIdx="1" presStyleCnt="2">
        <dgm:presLayoutVars>
          <dgm:bulletEnabled val="1"/>
        </dgm:presLayoutVars>
      </dgm:prSet>
      <dgm:spPr/>
      <dgm:t>
        <a:bodyPr/>
        <a:lstStyle/>
        <a:p>
          <a:endParaRPr lang="en-US"/>
        </a:p>
      </dgm:t>
    </dgm:pt>
    <dgm:pt modelId="{CC8707A9-6DB9-48B3-B8CB-49B476680B5E}" type="pres">
      <dgm:prSet presAssocID="{70974ACC-12F0-436D-8D0E-44EAE01E0871}" presName="sp" presStyleCnt="0"/>
      <dgm:spPr/>
    </dgm:pt>
    <dgm:pt modelId="{7A54358B-AC6E-4609-8CD6-0FE621646D67}" type="pres">
      <dgm:prSet presAssocID="{C0408D9D-9365-41A2-BF58-8978BAA9B917}" presName="linNode" presStyleCnt="0"/>
      <dgm:spPr/>
    </dgm:pt>
    <dgm:pt modelId="{BC953A3E-287E-48F0-BC81-52FED7565442}" type="pres">
      <dgm:prSet presAssocID="{C0408D9D-9365-41A2-BF58-8978BAA9B917}" presName="parentText" presStyleLbl="node1" presStyleIdx="2" presStyleCnt="3" custScaleY="120733">
        <dgm:presLayoutVars>
          <dgm:chMax val="1"/>
          <dgm:bulletEnabled val="1"/>
        </dgm:presLayoutVars>
      </dgm:prSet>
      <dgm:spPr/>
      <dgm:t>
        <a:bodyPr/>
        <a:lstStyle/>
        <a:p>
          <a:endParaRPr lang="en-US"/>
        </a:p>
      </dgm:t>
    </dgm:pt>
  </dgm:ptLst>
  <dgm:cxnLst>
    <dgm:cxn modelId="{D718312E-2553-41FD-BD1E-0F848A9AB76E}" srcId="{0F14F316-B810-4D35-B3B5-A492B33D85DE}" destId="{ACC7CCF9-25F3-40B0-A57A-6E81B7A6410E}" srcOrd="1" destOrd="0" parTransId="{2801E561-A30B-4F04-8F8B-1944E4BF9021}" sibTransId="{70974ACC-12F0-436D-8D0E-44EAE01E0871}"/>
    <dgm:cxn modelId="{41971C93-1A7B-4209-AD00-70EA0C63505B}" type="presOf" srcId="{8888691E-F6BB-4382-8A56-C57B90D69BCD}" destId="{27D4E3EC-83EA-4055-971B-DB0A09B97513}" srcOrd="0" destOrd="0" presId="urn:microsoft.com/office/officeart/2005/8/layout/vList5"/>
    <dgm:cxn modelId="{03DDB08D-3A1D-4850-AE8F-64D182FA944A}" srcId="{ACC7CCF9-25F3-40B0-A57A-6E81B7A6410E}" destId="{1DE78AA5-7472-4155-AC57-AECE03D3CA0C}" srcOrd="1" destOrd="0" parTransId="{D1F2E714-D964-41DB-BA2F-E7288905B884}" sibTransId="{197C6192-3951-4812-9B6A-B2B176B6757E}"/>
    <dgm:cxn modelId="{046DF1AF-87A7-4D6A-9C31-DFD2FA3FBAC5}" type="presOf" srcId="{0F14F316-B810-4D35-B3B5-A492B33D85DE}" destId="{3E9CC4A7-FE7F-4B2F-9BCE-05BD792D1D15}" srcOrd="0" destOrd="0" presId="urn:microsoft.com/office/officeart/2005/8/layout/vList5"/>
    <dgm:cxn modelId="{60E121A8-2141-420D-A516-88677F7CA8B1}" type="presOf" srcId="{85EF33DE-AB56-4197-BC5F-70F38C45D87A}" destId="{C72C2950-8867-415D-976B-3E87E178CD14}" srcOrd="0" destOrd="0" presId="urn:microsoft.com/office/officeart/2005/8/layout/vList5"/>
    <dgm:cxn modelId="{DCA349CD-D869-4FB1-A7EB-E57651323B33}" type="presOf" srcId="{ACC7CCF9-25F3-40B0-A57A-6E81B7A6410E}" destId="{733069CC-347D-4EA5-9329-2A347F1C6B11}" srcOrd="0" destOrd="0" presId="urn:microsoft.com/office/officeart/2005/8/layout/vList5"/>
    <dgm:cxn modelId="{6F288725-7E3B-4FC6-AE5F-2C51004E601C}" srcId="{ACC7CCF9-25F3-40B0-A57A-6E81B7A6410E}" destId="{92127418-1601-4A5E-A111-0AE261F10861}" srcOrd="0" destOrd="0" parTransId="{6C87F3AF-0489-46F5-8092-3C93C468E10A}" sibTransId="{46029C62-1574-45F5-B59B-E9300306AA07}"/>
    <dgm:cxn modelId="{187D8C2B-24A3-4B50-9698-692A1578034E}" srcId="{0F14F316-B810-4D35-B3B5-A492B33D85DE}" destId="{85EF33DE-AB56-4197-BC5F-70F38C45D87A}" srcOrd="0" destOrd="0" parTransId="{9D5B20EF-BBBA-465D-BC78-16155C343163}" sibTransId="{F94C6619-3209-40C0-84A5-7720CF93E943}"/>
    <dgm:cxn modelId="{57A2C52D-B520-4D95-BC90-50AB2E906D9A}" type="presOf" srcId="{C0408D9D-9365-41A2-BF58-8978BAA9B917}" destId="{BC953A3E-287E-48F0-BC81-52FED7565442}" srcOrd="0" destOrd="0" presId="urn:microsoft.com/office/officeart/2005/8/layout/vList5"/>
    <dgm:cxn modelId="{A92A1740-487A-45F2-9DF9-0D7711AA189C}" srcId="{0F14F316-B810-4D35-B3B5-A492B33D85DE}" destId="{C0408D9D-9365-41A2-BF58-8978BAA9B917}" srcOrd="2" destOrd="0" parTransId="{C17B937D-B6EA-4DD8-A22C-8B2197363B75}" sibTransId="{C7B2287D-A118-4644-881A-670CB1C1A20C}"/>
    <dgm:cxn modelId="{08B7DDC8-C349-40E8-941A-4367F5248C24}" type="presOf" srcId="{1DE78AA5-7472-4155-AC57-AECE03D3CA0C}" destId="{2251A44B-3221-4536-9031-CC9D82C03D31}" srcOrd="0" destOrd="1" presId="urn:microsoft.com/office/officeart/2005/8/layout/vList5"/>
    <dgm:cxn modelId="{80D9B5D7-7C5F-48FD-AB15-E33399191B2A}" srcId="{85EF33DE-AB56-4197-BC5F-70F38C45D87A}" destId="{8888691E-F6BB-4382-8A56-C57B90D69BCD}" srcOrd="0" destOrd="0" parTransId="{11D6804C-B458-43FC-B6FD-D155F46B1A8C}" sibTransId="{F09FF723-817C-42A6-854A-407D09B1D5A9}"/>
    <dgm:cxn modelId="{472345DC-4C2F-40B3-B119-826EBE5316DD}" type="presOf" srcId="{92127418-1601-4A5E-A111-0AE261F10861}" destId="{2251A44B-3221-4536-9031-CC9D82C03D31}" srcOrd="0" destOrd="0" presId="urn:microsoft.com/office/officeart/2005/8/layout/vList5"/>
    <dgm:cxn modelId="{C20C60A2-393D-44E5-A058-F38A5FD23788}" type="presParOf" srcId="{3E9CC4A7-FE7F-4B2F-9BCE-05BD792D1D15}" destId="{2D270147-61BC-4096-8A8D-157F75A554A8}" srcOrd="0" destOrd="0" presId="urn:microsoft.com/office/officeart/2005/8/layout/vList5"/>
    <dgm:cxn modelId="{66C9F834-F0A9-4D38-8047-FE8B2025AEED}" type="presParOf" srcId="{2D270147-61BC-4096-8A8D-157F75A554A8}" destId="{C72C2950-8867-415D-976B-3E87E178CD14}" srcOrd="0" destOrd="0" presId="urn:microsoft.com/office/officeart/2005/8/layout/vList5"/>
    <dgm:cxn modelId="{476A186E-9C9F-4379-8129-58A0ACE87147}" type="presParOf" srcId="{2D270147-61BC-4096-8A8D-157F75A554A8}" destId="{27D4E3EC-83EA-4055-971B-DB0A09B97513}" srcOrd="1" destOrd="0" presId="urn:microsoft.com/office/officeart/2005/8/layout/vList5"/>
    <dgm:cxn modelId="{4814DD9E-B4B6-4186-B85C-D7EEF6459F36}" type="presParOf" srcId="{3E9CC4A7-FE7F-4B2F-9BCE-05BD792D1D15}" destId="{5649DBCE-B47F-4D5F-8D0E-101CFD6EA231}" srcOrd="1" destOrd="0" presId="urn:microsoft.com/office/officeart/2005/8/layout/vList5"/>
    <dgm:cxn modelId="{F34721E0-A8AA-42DF-B47D-8F7BF3E7D4C1}" type="presParOf" srcId="{3E9CC4A7-FE7F-4B2F-9BCE-05BD792D1D15}" destId="{6F435752-E198-427D-8D64-9D70EBF2DD79}" srcOrd="2" destOrd="0" presId="urn:microsoft.com/office/officeart/2005/8/layout/vList5"/>
    <dgm:cxn modelId="{2A39079D-763F-4FA7-BD6D-A4221344B8D4}" type="presParOf" srcId="{6F435752-E198-427D-8D64-9D70EBF2DD79}" destId="{733069CC-347D-4EA5-9329-2A347F1C6B11}" srcOrd="0" destOrd="0" presId="urn:microsoft.com/office/officeart/2005/8/layout/vList5"/>
    <dgm:cxn modelId="{3B947ADA-0079-41D8-AA2D-2140BA8FFEED}" type="presParOf" srcId="{6F435752-E198-427D-8D64-9D70EBF2DD79}" destId="{2251A44B-3221-4536-9031-CC9D82C03D31}" srcOrd="1" destOrd="0" presId="urn:microsoft.com/office/officeart/2005/8/layout/vList5"/>
    <dgm:cxn modelId="{974174F8-6FF5-48B0-91A9-E31EB5B5C372}" type="presParOf" srcId="{3E9CC4A7-FE7F-4B2F-9BCE-05BD792D1D15}" destId="{CC8707A9-6DB9-48B3-B8CB-49B476680B5E}" srcOrd="3" destOrd="0" presId="urn:microsoft.com/office/officeart/2005/8/layout/vList5"/>
    <dgm:cxn modelId="{8348D05D-0140-4AD4-B1C1-34E20B88DD87}" type="presParOf" srcId="{3E9CC4A7-FE7F-4B2F-9BCE-05BD792D1D15}" destId="{7A54358B-AC6E-4609-8CD6-0FE621646D67}" srcOrd="4" destOrd="0" presId="urn:microsoft.com/office/officeart/2005/8/layout/vList5"/>
    <dgm:cxn modelId="{20101AF2-926A-4E27-BA7A-8DCFA73F6928}" type="presParOf" srcId="{7A54358B-AC6E-4609-8CD6-0FE621646D67}" destId="{BC953A3E-287E-48F0-BC81-52FED756544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1E166-E466-4FD7-AAAC-3DDBBD2139AE}">
      <dsp:nvSpPr>
        <dsp:cNvPr id="0" name=""/>
        <dsp:cNvSpPr/>
      </dsp:nvSpPr>
      <dsp:spPr>
        <a:xfrm>
          <a:off x="3000216" y="855"/>
          <a:ext cx="1632415" cy="106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Respects Others</a:t>
          </a:r>
          <a:endParaRPr lang="en-GB" sz="2200" kern="1200" dirty="0"/>
        </a:p>
      </dsp:txBody>
      <dsp:txXfrm>
        <a:off x="3052013" y="52652"/>
        <a:ext cx="1528821" cy="957476"/>
      </dsp:txXfrm>
    </dsp:sp>
    <dsp:sp modelId="{D2414971-6DEC-4826-8342-748B44688FC7}">
      <dsp:nvSpPr>
        <dsp:cNvPr id="0" name=""/>
        <dsp:cNvSpPr/>
      </dsp:nvSpPr>
      <dsp:spPr>
        <a:xfrm>
          <a:off x="1696215" y="531390"/>
          <a:ext cx="4240416" cy="4240416"/>
        </a:xfrm>
        <a:custGeom>
          <a:avLst/>
          <a:gdLst/>
          <a:ahLst/>
          <a:cxnLst/>
          <a:rect l="0" t="0" r="0" b="0"/>
          <a:pathLst>
            <a:path>
              <a:moveTo>
                <a:pt x="2947633" y="168119"/>
              </a:moveTo>
              <a:arcTo wR="2120208" hR="2120208" stAng="17578229" swAng="196182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9EBED1-C17A-4B50-BD88-4EA40D4A533A}">
      <dsp:nvSpPr>
        <dsp:cNvPr id="0" name=""/>
        <dsp:cNvSpPr/>
      </dsp:nvSpPr>
      <dsp:spPr>
        <a:xfrm>
          <a:off x="5016653" y="1465883"/>
          <a:ext cx="1632415" cy="106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Serves Others</a:t>
          </a:r>
          <a:endParaRPr lang="en-GB" sz="2200" kern="1200" dirty="0"/>
        </a:p>
      </dsp:txBody>
      <dsp:txXfrm>
        <a:off x="5068450" y="1517680"/>
        <a:ext cx="1528821" cy="957476"/>
      </dsp:txXfrm>
    </dsp:sp>
    <dsp:sp modelId="{B474CD72-97B3-4BA4-A915-F4303324FBAE}">
      <dsp:nvSpPr>
        <dsp:cNvPr id="0" name=""/>
        <dsp:cNvSpPr/>
      </dsp:nvSpPr>
      <dsp:spPr>
        <a:xfrm>
          <a:off x="1696215" y="531390"/>
          <a:ext cx="4240416" cy="4240416"/>
        </a:xfrm>
        <a:custGeom>
          <a:avLst/>
          <a:gdLst/>
          <a:ahLst/>
          <a:cxnLst/>
          <a:rect l="0" t="0" r="0" b="0"/>
          <a:pathLst>
            <a:path>
              <a:moveTo>
                <a:pt x="4237503" y="2009117"/>
              </a:moveTo>
              <a:arcTo wR="2120208" hR="2120208" stAng="21419792" swAng="219652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88AF4A2-1436-4783-9292-33759E7A3263}">
      <dsp:nvSpPr>
        <dsp:cNvPr id="0" name=""/>
        <dsp:cNvSpPr/>
      </dsp:nvSpPr>
      <dsp:spPr>
        <a:xfrm>
          <a:off x="4246443" y="3836347"/>
          <a:ext cx="1632415" cy="106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Shows Justice</a:t>
          </a:r>
          <a:endParaRPr lang="en-GB" sz="2200" kern="1200" dirty="0"/>
        </a:p>
      </dsp:txBody>
      <dsp:txXfrm>
        <a:off x="4298240" y="3888144"/>
        <a:ext cx="1528821" cy="957476"/>
      </dsp:txXfrm>
    </dsp:sp>
    <dsp:sp modelId="{BCD644A2-D1C9-40D8-BA55-C39662CC1AB8}">
      <dsp:nvSpPr>
        <dsp:cNvPr id="0" name=""/>
        <dsp:cNvSpPr/>
      </dsp:nvSpPr>
      <dsp:spPr>
        <a:xfrm>
          <a:off x="1696215" y="531390"/>
          <a:ext cx="4240416" cy="4240416"/>
        </a:xfrm>
        <a:custGeom>
          <a:avLst/>
          <a:gdLst/>
          <a:ahLst/>
          <a:cxnLst/>
          <a:rect l="0" t="0" r="0" b="0"/>
          <a:pathLst>
            <a:path>
              <a:moveTo>
                <a:pt x="2541802" y="4198077"/>
              </a:moveTo>
              <a:arcTo wR="2120208" hR="2120208" stAng="4711832" swAng="137633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205337-5B62-4962-AFEA-A8DDD233AD9E}">
      <dsp:nvSpPr>
        <dsp:cNvPr id="0" name=""/>
        <dsp:cNvSpPr/>
      </dsp:nvSpPr>
      <dsp:spPr>
        <a:xfrm>
          <a:off x="1753989" y="3836347"/>
          <a:ext cx="1632415" cy="106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Manifests Honesty</a:t>
          </a:r>
          <a:endParaRPr lang="en-GB" sz="2200" kern="1200" dirty="0"/>
        </a:p>
      </dsp:txBody>
      <dsp:txXfrm>
        <a:off x="1805786" y="3888144"/>
        <a:ext cx="1528821" cy="957476"/>
      </dsp:txXfrm>
    </dsp:sp>
    <dsp:sp modelId="{888BA924-25E3-4EE5-8F6B-6339CA860E55}">
      <dsp:nvSpPr>
        <dsp:cNvPr id="0" name=""/>
        <dsp:cNvSpPr/>
      </dsp:nvSpPr>
      <dsp:spPr>
        <a:xfrm>
          <a:off x="1696215" y="531390"/>
          <a:ext cx="4240416" cy="4240416"/>
        </a:xfrm>
        <a:custGeom>
          <a:avLst/>
          <a:gdLst/>
          <a:ahLst/>
          <a:cxnLst/>
          <a:rect l="0" t="0" r="0" b="0"/>
          <a:pathLst>
            <a:path>
              <a:moveTo>
                <a:pt x="354349" y="3293675"/>
              </a:moveTo>
              <a:arcTo wR="2120208" hR="2120208" stAng="8783685" swAng="2196523"/>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37F9EB-3000-408E-A6F9-A0FE38FFA5DE}">
      <dsp:nvSpPr>
        <dsp:cNvPr id="0" name=""/>
        <dsp:cNvSpPr/>
      </dsp:nvSpPr>
      <dsp:spPr>
        <a:xfrm>
          <a:off x="983778" y="1465883"/>
          <a:ext cx="1632415" cy="1061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Builds Community</a:t>
          </a:r>
          <a:endParaRPr lang="en-GB" sz="2200" kern="1200" dirty="0"/>
        </a:p>
      </dsp:txBody>
      <dsp:txXfrm>
        <a:off x="1035575" y="1517680"/>
        <a:ext cx="1528821" cy="957476"/>
      </dsp:txXfrm>
    </dsp:sp>
    <dsp:sp modelId="{A3F85AF5-BBC7-473A-8388-1AFA514D27B9}">
      <dsp:nvSpPr>
        <dsp:cNvPr id="0" name=""/>
        <dsp:cNvSpPr/>
      </dsp:nvSpPr>
      <dsp:spPr>
        <a:xfrm>
          <a:off x="1696215" y="531390"/>
          <a:ext cx="4240416" cy="4240416"/>
        </a:xfrm>
        <a:custGeom>
          <a:avLst/>
          <a:gdLst/>
          <a:ahLst/>
          <a:cxnLst/>
          <a:rect l="0" t="0" r="0" b="0"/>
          <a:pathLst>
            <a:path>
              <a:moveTo>
                <a:pt x="369384" y="924423"/>
              </a:moveTo>
              <a:arcTo wR="2120208" hR="2120208" stAng="12859947" swAng="1961824"/>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99A6-A702-4792-B023-2BB7CE9432ED}">
      <dsp:nvSpPr>
        <dsp:cNvPr id="0" name=""/>
        <dsp:cNvSpPr/>
      </dsp:nvSpPr>
      <dsp:spPr>
        <a:xfrm>
          <a:off x="1753679" y="45443"/>
          <a:ext cx="2181273" cy="21812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b="1" kern="1200" dirty="0" smtClean="0"/>
            <a:t>High on</a:t>
          </a:r>
          <a:endParaRPr lang="en-US" sz="2100" b="1" kern="1200" dirty="0"/>
        </a:p>
      </dsp:txBody>
      <dsp:txXfrm>
        <a:off x="2044515" y="427165"/>
        <a:ext cx="1599600" cy="981572"/>
      </dsp:txXfrm>
    </dsp:sp>
    <dsp:sp modelId="{8452640E-5D62-4D43-AFEE-1667359CCBB4}">
      <dsp:nvSpPr>
        <dsp:cNvPr id="0" name=""/>
        <dsp:cNvSpPr/>
      </dsp:nvSpPr>
      <dsp:spPr>
        <a:xfrm>
          <a:off x="2540755" y="1408738"/>
          <a:ext cx="2181273" cy="21812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err="1" smtClean="0"/>
            <a:t>Collectivism</a:t>
          </a:r>
          <a:endParaRPr lang="en-US" sz="2100" kern="1200" dirty="0"/>
        </a:p>
      </dsp:txBody>
      <dsp:txXfrm>
        <a:off x="3207861" y="1972234"/>
        <a:ext cx="1308763" cy="1199700"/>
      </dsp:txXfrm>
    </dsp:sp>
    <dsp:sp modelId="{542675BB-6AC6-499F-9CB7-D38F21911273}">
      <dsp:nvSpPr>
        <dsp:cNvPr id="0" name=""/>
        <dsp:cNvSpPr/>
      </dsp:nvSpPr>
      <dsp:spPr>
        <a:xfrm>
          <a:off x="1044627" y="1368145"/>
          <a:ext cx="2181273" cy="21812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smtClean="0"/>
            <a:t>Power </a:t>
          </a:r>
          <a:r>
            <a:rPr lang="de-DE" sz="2100" kern="1200" dirty="0" err="1" smtClean="0"/>
            <a:t>distance</a:t>
          </a:r>
          <a:endParaRPr lang="en-US" sz="2100" kern="1200" dirty="0"/>
        </a:p>
      </dsp:txBody>
      <dsp:txXfrm>
        <a:off x="1250030" y="1931640"/>
        <a:ext cx="1308763" cy="119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4E3EC-83EA-4055-971B-DB0A09B97513}">
      <dsp:nvSpPr>
        <dsp:cNvPr id="0" name=""/>
        <dsp:cNvSpPr/>
      </dsp:nvSpPr>
      <dsp:spPr>
        <a:xfrm rot="5400000">
          <a:off x="2520054" y="-859570"/>
          <a:ext cx="835742" cy="276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dsp:txBody>
      <dsp:txXfrm rot="-5400000">
        <a:off x="1555372" y="145910"/>
        <a:ext cx="2724309" cy="754146"/>
      </dsp:txXfrm>
    </dsp:sp>
    <dsp:sp modelId="{C72C2950-8867-415D-976B-3E87E178CD14}">
      <dsp:nvSpPr>
        <dsp:cNvPr id="0" name=""/>
        <dsp:cNvSpPr/>
      </dsp:nvSpPr>
      <dsp:spPr>
        <a:xfrm>
          <a:off x="0" y="643"/>
          <a:ext cx="1555372" cy="1044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err="1" smtClean="0"/>
            <a:t>Decision</a:t>
          </a:r>
          <a:r>
            <a:rPr lang="de-DE" sz="2000" kern="1200" dirty="0" smtClean="0"/>
            <a:t> </a:t>
          </a:r>
          <a:r>
            <a:rPr lang="de-DE" sz="2000" kern="1200" dirty="0" err="1" smtClean="0"/>
            <a:t>making</a:t>
          </a:r>
          <a:endParaRPr lang="en-US" sz="2000" kern="1200" dirty="0"/>
        </a:p>
      </dsp:txBody>
      <dsp:txXfrm>
        <a:off x="50997" y="51640"/>
        <a:ext cx="1453378" cy="942684"/>
      </dsp:txXfrm>
    </dsp:sp>
    <dsp:sp modelId="{2251A44B-3221-4536-9031-CC9D82C03D31}">
      <dsp:nvSpPr>
        <dsp:cNvPr id="0" name=""/>
        <dsp:cNvSpPr/>
      </dsp:nvSpPr>
      <dsp:spPr>
        <a:xfrm rot="5400000">
          <a:off x="2520054" y="237341"/>
          <a:ext cx="835742" cy="276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rot="-5400000">
        <a:off x="1555372" y="1242821"/>
        <a:ext cx="2724309" cy="754146"/>
      </dsp:txXfrm>
    </dsp:sp>
    <dsp:sp modelId="{733069CC-347D-4EA5-9329-2A347F1C6B11}">
      <dsp:nvSpPr>
        <dsp:cNvPr id="0" name=""/>
        <dsp:cNvSpPr/>
      </dsp:nvSpPr>
      <dsp:spPr>
        <a:xfrm>
          <a:off x="0" y="1097556"/>
          <a:ext cx="1555372" cy="1044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smtClean="0"/>
            <a:t>Status &amp; </a:t>
          </a:r>
          <a:r>
            <a:rPr lang="de-DE" sz="2000" kern="1200" dirty="0" err="1" smtClean="0"/>
            <a:t>position</a:t>
          </a:r>
          <a:r>
            <a:rPr lang="de-DE" sz="2000" kern="1200" dirty="0" smtClean="0"/>
            <a:t> power</a:t>
          </a:r>
          <a:endParaRPr lang="en-US" sz="2000" kern="1200" dirty="0"/>
        </a:p>
      </dsp:txBody>
      <dsp:txXfrm>
        <a:off x="50997" y="1148553"/>
        <a:ext cx="1453378" cy="942684"/>
      </dsp:txXfrm>
    </dsp:sp>
    <dsp:sp modelId="{BC953A3E-287E-48F0-BC81-52FED7565442}">
      <dsp:nvSpPr>
        <dsp:cNvPr id="0" name=""/>
        <dsp:cNvSpPr/>
      </dsp:nvSpPr>
      <dsp:spPr>
        <a:xfrm>
          <a:off x="0" y="2194468"/>
          <a:ext cx="1553853" cy="12612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err="1" smtClean="0"/>
            <a:t>Hierarchical</a:t>
          </a:r>
          <a:r>
            <a:rPr lang="de-DE" sz="2000" kern="1200" dirty="0" smtClean="0"/>
            <a:t> </a:t>
          </a:r>
          <a:r>
            <a:rPr lang="de-DE" sz="2000" kern="1200" dirty="0" err="1" smtClean="0"/>
            <a:t>differences</a:t>
          </a:r>
          <a:endParaRPr lang="en-US" sz="2000" kern="1200" dirty="0"/>
        </a:p>
      </dsp:txBody>
      <dsp:txXfrm>
        <a:off x="61570" y="2256038"/>
        <a:ext cx="1430713" cy="1138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4E3EC-83EA-4055-971B-DB0A09B97513}">
      <dsp:nvSpPr>
        <dsp:cNvPr id="0" name=""/>
        <dsp:cNvSpPr/>
      </dsp:nvSpPr>
      <dsp:spPr>
        <a:xfrm rot="5400000">
          <a:off x="2520054" y="-859570"/>
          <a:ext cx="835742" cy="276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dsp:txBody>
      <dsp:txXfrm rot="-5400000">
        <a:off x="1555372" y="145910"/>
        <a:ext cx="2724309" cy="754146"/>
      </dsp:txXfrm>
    </dsp:sp>
    <dsp:sp modelId="{C72C2950-8867-415D-976B-3E87E178CD14}">
      <dsp:nvSpPr>
        <dsp:cNvPr id="0" name=""/>
        <dsp:cNvSpPr/>
      </dsp:nvSpPr>
      <dsp:spPr>
        <a:xfrm>
          <a:off x="0" y="643"/>
          <a:ext cx="1555372" cy="1044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err="1" smtClean="0"/>
            <a:t>Decision</a:t>
          </a:r>
          <a:r>
            <a:rPr lang="de-DE" sz="2000" kern="1200" dirty="0" smtClean="0"/>
            <a:t> </a:t>
          </a:r>
          <a:r>
            <a:rPr lang="de-DE" sz="2000" kern="1200" dirty="0" err="1" smtClean="0"/>
            <a:t>making</a:t>
          </a:r>
          <a:endParaRPr lang="en-US" sz="2000" kern="1200" dirty="0"/>
        </a:p>
      </dsp:txBody>
      <dsp:txXfrm>
        <a:off x="50997" y="51640"/>
        <a:ext cx="1453378" cy="942684"/>
      </dsp:txXfrm>
    </dsp:sp>
    <dsp:sp modelId="{2251A44B-3221-4536-9031-CC9D82C03D31}">
      <dsp:nvSpPr>
        <dsp:cNvPr id="0" name=""/>
        <dsp:cNvSpPr/>
      </dsp:nvSpPr>
      <dsp:spPr>
        <a:xfrm rot="5400000">
          <a:off x="2520054" y="237341"/>
          <a:ext cx="835742" cy="276510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dsp:txBody>
      <dsp:txXfrm rot="-5400000">
        <a:off x="1555372" y="1242821"/>
        <a:ext cx="2724309" cy="754146"/>
      </dsp:txXfrm>
    </dsp:sp>
    <dsp:sp modelId="{733069CC-347D-4EA5-9329-2A347F1C6B11}">
      <dsp:nvSpPr>
        <dsp:cNvPr id="0" name=""/>
        <dsp:cNvSpPr/>
      </dsp:nvSpPr>
      <dsp:spPr>
        <a:xfrm>
          <a:off x="0" y="1097556"/>
          <a:ext cx="1555372" cy="1044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smtClean="0"/>
            <a:t>Status &amp; </a:t>
          </a:r>
          <a:r>
            <a:rPr lang="de-DE" sz="2000" kern="1200" dirty="0" err="1" smtClean="0"/>
            <a:t>position</a:t>
          </a:r>
          <a:r>
            <a:rPr lang="de-DE" sz="2000" kern="1200" dirty="0" smtClean="0"/>
            <a:t> power</a:t>
          </a:r>
          <a:endParaRPr lang="en-US" sz="2000" kern="1200" dirty="0"/>
        </a:p>
      </dsp:txBody>
      <dsp:txXfrm>
        <a:off x="50997" y="1148553"/>
        <a:ext cx="1453378" cy="942684"/>
      </dsp:txXfrm>
    </dsp:sp>
    <dsp:sp modelId="{BC953A3E-287E-48F0-BC81-52FED7565442}">
      <dsp:nvSpPr>
        <dsp:cNvPr id="0" name=""/>
        <dsp:cNvSpPr/>
      </dsp:nvSpPr>
      <dsp:spPr>
        <a:xfrm>
          <a:off x="0" y="2194468"/>
          <a:ext cx="1553853" cy="12612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de-DE" sz="2000" kern="1200" dirty="0" err="1" smtClean="0"/>
            <a:t>Hierarchical</a:t>
          </a:r>
          <a:r>
            <a:rPr lang="de-DE" sz="2000" kern="1200" dirty="0" smtClean="0"/>
            <a:t> </a:t>
          </a:r>
          <a:r>
            <a:rPr lang="de-DE" sz="2000" kern="1200" dirty="0" err="1" smtClean="0"/>
            <a:t>differences</a:t>
          </a:r>
          <a:endParaRPr lang="en-US" sz="2000" kern="1200" dirty="0"/>
        </a:p>
      </dsp:txBody>
      <dsp:txXfrm>
        <a:off x="61570" y="2256038"/>
        <a:ext cx="1430713" cy="1138131"/>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8D18D-0909-CD4D-8A23-F2B480D90E1C}" type="datetimeFigureOut">
              <a:rPr lang="en-US" smtClean="0"/>
              <a:pPr/>
              <a:t>19/02/2014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43B89-2F6F-1045-B01F-655E12043A71}" type="slidenum">
              <a:rPr lang="en-US" smtClean="0"/>
              <a:pPr/>
              <a:t>‹#›</a:t>
            </a:fld>
            <a:endParaRPr lang="en-US"/>
          </a:p>
        </p:txBody>
      </p:sp>
    </p:spTree>
    <p:extLst>
      <p:ext uri="{BB962C8B-B14F-4D97-AF65-F5344CB8AC3E}">
        <p14:creationId xmlns:p14="http://schemas.microsoft.com/office/powerpoint/2010/main" val="1485954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 quote,</a:t>
            </a:r>
            <a:r>
              <a:rPr lang="en-US" baseline="0" dirty="0" smtClean="0"/>
              <a:t> mention topic, &amp;</a:t>
            </a:r>
            <a:r>
              <a:rPr lang="en-US" dirty="0" smtClean="0"/>
              <a:t> mention the outline</a:t>
            </a:r>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the challenges that leaders face in an interconnected world emerges</a:t>
            </a:r>
          </a:p>
          <a:p>
            <a:pPr marL="114300" indent="0">
              <a:buNone/>
            </a:pPr>
            <a:r>
              <a:rPr lang="en-US" dirty="0" smtClean="0"/>
              <a:t> from the interaction with a multitude of stakeholders, locally, regionally and globally; both inside and outside the organization (</a:t>
            </a:r>
            <a:r>
              <a:rPr lang="en-US" dirty="0" err="1" smtClean="0"/>
              <a:t>Maak</a:t>
            </a:r>
            <a:r>
              <a:rPr lang="en-US" dirty="0" smtClean="0"/>
              <a:t> and </a:t>
            </a:r>
            <a:r>
              <a:rPr lang="en-US" dirty="0" err="1" smtClean="0"/>
              <a:t>Pless</a:t>
            </a:r>
            <a:r>
              <a:rPr lang="en-US" dirty="0" smtClean="0"/>
              <a:t>, 2006: 39).</a:t>
            </a:r>
          </a:p>
          <a:p>
            <a:pPr marL="114300" indent="0">
              <a:buNone/>
            </a:pPr>
            <a:r>
              <a:rPr lang="en-US" dirty="0" smtClean="0"/>
              <a:t>They require leaders to integrate people with different styles and cultural background into teams, include different voices into the dialogue, understand issues from different perspectives, solve conflicts of interests with different people, reconcile intercultural and interpersonal dilemmas. </a:t>
            </a:r>
          </a:p>
          <a:p>
            <a:pPr marL="114300" indent="0">
              <a:buNone/>
            </a:pPr>
            <a:endParaRPr lang="en-US" dirty="0" smtClean="0"/>
          </a:p>
          <a:p>
            <a:pPr marL="114300" marR="0" indent="0" algn="l" defTabSz="457200" rtl="0" eaLnBrk="1" fontAlgn="auto" latinLnBrk="0" hangingPunct="1">
              <a:lnSpc>
                <a:spcPct val="100000"/>
              </a:lnSpc>
              <a:spcBef>
                <a:spcPts val="0"/>
              </a:spcBef>
              <a:spcAft>
                <a:spcPts val="0"/>
              </a:spcAft>
              <a:buClrTx/>
              <a:buSzTx/>
              <a:buFontTx/>
              <a:buNone/>
              <a:tabLst/>
              <a:defRPr/>
            </a:pPr>
            <a:r>
              <a:rPr lang="en-GB" dirty="0" smtClean="0"/>
              <a:t>The ethics challenge of creating common ethical standards while respecting moral differences extends beyond the organizations, as leaders may face complex ethical issues or moral dilemmas such as human rights issues (working conditions, child </a:t>
            </a:r>
            <a:r>
              <a:rPr lang="en-GB" dirty="0" err="1" smtClean="0"/>
              <a:t>labout</a:t>
            </a:r>
            <a:r>
              <a:rPr lang="en-GB" dirty="0" smtClean="0"/>
              <a:t>, etc.), corruption, or differences in social and environmental standards where, due to cultural differences, quick solutions may not always be at hand. </a:t>
            </a:r>
          </a:p>
          <a:p>
            <a:pPr marL="114300" indent="0">
              <a:buNone/>
            </a:pPr>
            <a:endParaRPr lang="en-US" b="0" dirty="0" smtClean="0"/>
          </a:p>
          <a:p>
            <a:pPr marL="114300" indent="0">
              <a:buNone/>
            </a:pPr>
            <a:endParaRPr lang="en-US" b="1" dirty="0" smtClean="0"/>
          </a:p>
        </p:txBody>
      </p:sp>
      <p:sp>
        <p:nvSpPr>
          <p:cNvPr id="4" name="Slide Number Placeholder 3"/>
          <p:cNvSpPr>
            <a:spLocks noGrp="1"/>
          </p:cNvSpPr>
          <p:nvPr>
            <p:ph type="sldNum" sz="quarter" idx="10"/>
          </p:nvPr>
        </p:nvSpPr>
        <p:spPr/>
        <p:txBody>
          <a:bodyPr/>
          <a:lstStyle/>
          <a:p>
            <a:fld id="{DF543B89-2F6F-1045-B01F-655E12043A71}" type="slidenum">
              <a:rPr lang="en-US" smtClean="0"/>
              <a:pPr/>
              <a:t>10</a:t>
            </a:fld>
            <a:endParaRPr lang="en-US"/>
          </a:p>
        </p:txBody>
      </p:sp>
    </p:spTree>
    <p:extLst>
      <p:ext uri="{BB962C8B-B14F-4D97-AF65-F5344CB8AC3E}">
        <p14:creationId xmlns:p14="http://schemas.microsoft.com/office/powerpoint/2010/main" val="1960909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Responsible leadership incorporates all stakeholders groups affected by the leader and the organization, not just immediate followers.</a:t>
            </a:r>
          </a:p>
          <a:p>
            <a:r>
              <a:rPr lang="en-US" dirty="0" smtClean="0"/>
              <a:t>To foster collaboration and to mobilize and align these stakeholders</a:t>
            </a:r>
            <a:r>
              <a:rPr lang="en-US" baseline="0" dirty="0" smtClean="0"/>
              <a:t> </a:t>
            </a:r>
            <a:r>
              <a:rPr lang="en-US" dirty="0" smtClean="0"/>
              <a:t>to a commonly shared vision, leaders need to exercise certain roles: </a:t>
            </a:r>
          </a:p>
          <a:p>
            <a:r>
              <a:rPr lang="en-US" dirty="0" smtClean="0"/>
              <a:t>being a steward and as such a custodian of values and resources; </a:t>
            </a:r>
          </a:p>
          <a:p>
            <a:r>
              <a:rPr lang="en-US" dirty="0" smtClean="0"/>
              <a:t>a good citizen and thus an active and caring member of communities; </a:t>
            </a:r>
          </a:p>
          <a:p>
            <a:r>
              <a:rPr lang="en-US" dirty="0" smtClean="0"/>
              <a:t>a servant to others; as well as a visionary by providing inspiration and perspective with respect to a desirable future. </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11</a:t>
            </a:fld>
            <a:endParaRPr lang="en-US"/>
          </a:p>
        </p:txBody>
      </p:sp>
    </p:spTree>
    <p:extLst>
      <p:ext uri="{BB962C8B-B14F-4D97-AF65-F5344CB8AC3E}">
        <p14:creationId xmlns:p14="http://schemas.microsoft.com/office/powerpoint/2010/main" val="217655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dirty="0" smtClean="0"/>
              <a:t>Give EXAMPLES!</a:t>
            </a:r>
          </a:p>
          <a:p>
            <a:pPr marL="171450" indent="-171450">
              <a:buFontTx/>
              <a:buChar char="-"/>
            </a:pPr>
            <a:endParaRPr lang="en-US" sz="1200" dirty="0" smtClean="0"/>
          </a:p>
          <a:p>
            <a:pPr marL="171450" indent="-171450">
              <a:buFontTx/>
              <a:buChar char="-"/>
            </a:pPr>
            <a:r>
              <a:rPr lang="en-US" sz="1200" dirty="0" smtClean="0"/>
              <a:t>A high level of ethical awareness/moral reasoning  &amp; Honest and trustworthy.</a:t>
            </a:r>
          </a:p>
          <a:p>
            <a:pPr marL="0" indent="0">
              <a:buFontTx/>
              <a:buNone/>
            </a:pPr>
            <a:endParaRPr lang="en-US" sz="1200" dirty="0" smtClean="0"/>
          </a:p>
          <a:p>
            <a:pPr marL="171450" indent="-171450">
              <a:buFontTx/>
              <a:buChar char="-"/>
            </a:pPr>
            <a:r>
              <a:rPr lang="en-US" sz="1200" dirty="0" smtClean="0"/>
              <a:t>Will not be complacent and assume things can't be improved, open to new ideas, challenging others to adopt new ways of thinking.</a:t>
            </a:r>
          </a:p>
          <a:p>
            <a:pPr marL="0" indent="0">
              <a:buFontTx/>
              <a:buNone/>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Does not focus exclusively on cost and budgets, </a:t>
            </a:r>
            <a:r>
              <a:rPr lang="en-US" sz="1200" dirty="0" err="1" smtClean="0"/>
              <a:t>Recognising</a:t>
            </a:r>
            <a:r>
              <a:rPr lang="en-US" sz="1200" dirty="0" smtClean="0"/>
              <a:t> that business does have responsibilities to the broader society (globally responsible leadership)Understanding the role of each player in society - government, business, trade unions, NGOs and civil  society.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Willing to be a public role model for ethical </a:t>
            </a:r>
            <a:r>
              <a:rPr lang="en-US" sz="1200" dirty="0" err="1" smtClean="0"/>
              <a:t>behaviour</a:t>
            </a:r>
            <a:r>
              <a:rPr lang="en-US" sz="1200" dirty="0" smtClean="0"/>
              <a:t>. Able to change beliefs of followers consistent with own high values.</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sz="1200" dirty="0" smtClean="0"/>
              <a:t> </a:t>
            </a:r>
            <a:r>
              <a:rPr lang="en-US" sz="1200" dirty="0" smtClean="0"/>
              <a:t>Commitment to the growth and development of employees Respect for employees at all levels Respect for diversity and equal opportunities for all Won't make unrealistic demands on self and others, e.g. not working all hours A management style of empowerment rather than control.</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sz="1200" dirty="0" smtClean="0"/>
              <a:t> </a:t>
            </a:r>
            <a:r>
              <a:rPr lang="en-US" sz="1200" dirty="0" smtClean="0"/>
              <a:t>Listen to others with respect for diverse views , a two-way dialogue with staff Being honest and open with staff in the </a:t>
            </a:r>
            <a:r>
              <a:rPr lang="en-US" sz="1200" dirty="0" err="1" smtClean="0"/>
              <a:t>organisation</a:t>
            </a:r>
            <a:r>
              <a:rPr lang="en-US" sz="1200" dirty="0" smtClean="0"/>
              <a:t>.</a:t>
            </a:r>
            <a:endParaRPr lang="en-GB" sz="1200" b="1"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dirty="0" smtClean="0"/>
          </a:p>
          <a:p>
            <a:pPr marL="171450" indent="-171450">
              <a:buFontTx/>
              <a:buChar char="-"/>
            </a:pPr>
            <a:endParaRPr lang="en-US" sz="1200" dirty="0" smtClean="0"/>
          </a:p>
          <a:p>
            <a:pPr marL="114300" indent="0">
              <a:buNone/>
            </a:pPr>
            <a:endParaRPr lang="en-GB" sz="1200" dirty="0" smtClean="0"/>
          </a:p>
          <a:p>
            <a:pPr marL="171450" indent="-171450">
              <a:buFontTx/>
              <a:buChar char="-"/>
            </a:pPr>
            <a:endParaRPr lang="en-US" sz="1200" dirty="0" smtClean="0"/>
          </a:p>
          <a:p>
            <a:pPr marL="171450" indent="-171450">
              <a:buFontTx/>
              <a:buChar char="-"/>
            </a:pPr>
            <a:endParaRPr lang="en-US" sz="1200" dirty="0" smtClean="0"/>
          </a:p>
          <a:p>
            <a:endParaRPr lang="en-US" sz="120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13</a:t>
            </a:fld>
            <a:endParaRPr lang="en-US"/>
          </a:p>
        </p:txBody>
      </p:sp>
    </p:spTree>
    <p:extLst>
      <p:ext uri="{BB962C8B-B14F-4D97-AF65-F5344CB8AC3E}">
        <p14:creationId xmlns:p14="http://schemas.microsoft.com/office/powerpoint/2010/main" val="286765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i="1" dirty="0" smtClean="0"/>
              <a:t>Respect</a:t>
            </a:r>
          </a:p>
          <a:p>
            <a:r>
              <a:rPr lang="en-US" sz="1200" dirty="0" smtClean="0"/>
              <a:t>Respect others to allow them to be themselves, with creative wants and desires</a:t>
            </a:r>
          </a:p>
          <a:p>
            <a:pPr>
              <a:buNone/>
            </a:pPr>
            <a:r>
              <a:rPr lang="en-US" i="1" dirty="0" smtClean="0"/>
              <a:t>Service</a:t>
            </a:r>
          </a:p>
          <a:p>
            <a:r>
              <a:rPr lang="en-US" sz="1200" dirty="0" smtClean="0"/>
              <a:t>Place followers’ welfare foremost in plans</a:t>
            </a:r>
          </a:p>
          <a:p>
            <a:pPr>
              <a:buNone/>
            </a:pPr>
            <a:r>
              <a:rPr lang="en-US" i="1" dirty="0" smtClean="0"/>
              <a:t>Justice</a:t>
            </a:r>
          </a:p>
          <a:p>
            <a:r>
              <a:rPr lang="en-US" sz="1200" dirty="0" smtClean="0"/>
              <a:t>Impose fair treatment</a:t>
            </a:r>
          </a:p>
          <a:p>
            <a:pPr>
              <a:buNone/>
            </a:pPr>
            <a:r>
              <a:rPr lang="en-US" i="1" dirty="0" smtClean="0"/>
              <a:t>Honesty</a:t>
            </a:r>
          </a:p>
          <a:p>
            <a:r>
              <a:rPr lang="en-US" sz="1200" dirty="0" smtClean="0"/>
              <a:t>Act truthfully</a:t>
            </a:r>
          </a:p>
          <a:p>
            <a:pPr>
              <a:buNone/>
            </a:pPr>
            <a:r>
              <a:rPr lang="en-US" i="1" dirty="0" smtClean="0"/>
              <a:t>Community</a:t>
            </a:r>
          </a:p>
          <a:p>
            <a:r>
              <a:rPr lang="en-US" sz="1200" dirty="0" smtClean="0"/>
              <a:t>Take into account own and followers’ purposes whilst working towards </a:t>
            </a:r>
            <a:r>
              <a:rPr lang="en-US" sz="1200" u="sng" dirty="0" smtClean="0"/>
              <a:t>common goals</a:t>
            </a:r>
          </a:p>
          <a:p>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14</a:t>
            </a:fld>
            <a:endParaRPr lang="en-US"/>
          </a:p>
        </p:txBody>
      </p:sp>
    </p:spTree>
    <p:extLst>
      <p:ext uri="{BB962C8B-B14F-4D97-AF65-F5344CB8AC3E}">
        <p14:creationId xmlns:p14="http://schemas.microsoft.com/office/powerpoint/2010/main" val="3816869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14300" indent="0">
              <a:buNone/>
            </a:pPr>
            <a:r>
              <a:rPr lang="en-GB" dirty="0" smtClean="0"/>
              <a:t>We find it extremely important to look at responsible leadership</a:t>
            </a:r>
            <a:r>
              <a:rPr lang="en-GB" baseline="0" dirty="0" smtClean="0"/>
              <a:t> from the perspective of various cultures as different countries have a different perspective.</a:t>
            </a:r>
            <a:endParaRPr lang="en-GB" dirty="0" smtClean="0"/>
          </a:p>
          <a:p>
            <a:pPr marL="114300" indent="0">
              <a:buNone/>
            </a:pPr>
            <a:endParaRPr lang="en-GB" dirty="0" smtClean="0"/>
          </a:p>
          <a:p>
            <a:pPr marL="114300" indent="0">
              <a:buNone/>
            </a:pPr>
            <a:r>
              <a:rPr lang="en-GB" dirty="0" smtClean="0"/>
              <a:t>Responsible leadership interpreted differently across countries</a:t>
            </a:r>
            <a:endParaRPr lang="en-US" dirty="0" smtClean="0"/>
          </a:p>
          <a:p>
            <a:pPr marL="114300" indent="0">
              <a:buNone/>
            </a:pPr>
            <a:endParaRPr lang="en-GB" dirty="0" smtClean="0"/>
          </a:p>
          <a:p>
            <a:pPr marL="114300" indent="0">
              <a:buNone/>
            </a:pPr>
            <a:r>
              <a:rPr lang="en-GB" dirty="0" smtClean="0"/>
              <a:t>-&gt; Culture influences in way which responsible leadership is practiced in different cultures</a:t>
            </a:r>
            <a:endParaRPr lang="en-US" dirty="0" smtClean="0"/>
          </a:p>
          <a:p>
            <a:r>
              <a:rPr lang="en-GB" dirty="0" err="1" smtClean="0"/>
              <a:t>e.g</a:t>
            </a:r>
            <a:r>
              <a:rPr lang="en-GB" dirty="0" smtClean="0"/>
              <a:t> Countries scoring high on both power distance and collectivism (Turkey, Japan):</a:t>
            </a:r>
            <a:endParaRPr lang="en-US" dirty="0" smtClean="0"/>
          </a:p>
          <a:p>
            <a:r>
              <a:rPr lang="en-GB" dirty="0" smtClean="0"/>
              <a:t>- responsibility of leader goes beyond the workplace and extends to family</a:t>
            </a:r>
            <a:endParaRPr lang="en-US" dirty="0" smtClean="0"/>
          </a:p>
          <a:p>
            <a:r>
              <a:rPr lang="en-GB" dirty="0" smtClean="0"/>
              <a:t>-&gt; responsible leader is expected to take care of the employee’s entire family (hiring family members)</a:t>
            </a:r>
            <a:endParaRPr lang="en-US" dirty="0" smtClean="0"/>
          </a:p>
          <a:p>
            <a:r>
              <a:rPr lang="en-GB" dirty="0" smtClean="0"/>
              <a:t>Example: A responsible leader in diffuse culture may ask for a personal favour from his subordinate, such as helping him at home on a weekend, a behaviour that may be considered unacceptable and even unethical or irresponsible in a culture with a specific orientation.</a:t>
            </a:r>
            <a:endParaRPr lang="en-US" dirty="0" smtClean="0"/>
          </a:p>
          <a:p>
            <a:endParaRPr lang="en-US" dirty="0"/>
          </a:p>
        </p:txBody>
      </p:sp>
      <p:sp>
        <p:nvSpPr>
          <p:cNvPr id="4" name="Foliennummernplatzhalter 3"/>
          <p:cNvSpPr>
            <a:spLocks noGrp="1"/>
          </p:cNvSpPr>
          <p:nvPr>
            <p:ph type="sldNum" sz="quarter" idx="10"/>
          </p:nvPr>
        </p:nvSpPr>
        <p:spPr/>
        <p:txBody>
          <a:bodyPr/>
          <a:lstStyle/>
          <a:p>
            <a:fld id="{FDF22CB2-60D0-4F14-B316-4E337C3CF65D}" type="slidenum">
              <a:rPr lang="en-US" smtClean="0"/>
              <a:pPr/>
              <a:t>15</a:t>
            </a:fld>
            <a:endParaRPr lang="en-US"/>
          </a:p>
        </p:txBody>
      </p:sp>
    </p:spTree>
    <p:extLst>
      <p:ext uri="{BB962C8B-B14F-4D97-AF65-F5344CB8AC3E}">
        <p14:creationId xmlns:p14="http://schemas.microsoft.com/office/powerpoint/2010/main" val="75961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smtClean="0">
                <a:solidFill>
                  <a:schemeClr val="tx1"/>
                </a:solidFill>
                <a:effectLst/>
                <a:latin typeface="+mn-lt"/>
                <a:ea typeface="+mn-ea"/>
                <a:cs typeface="+mn-cs"/>
              </a:rPr>
              <a:t>According to Hofstede (1980b), leadership issues are predominantly related to the dimensions of power distance. (High (versus low) power distance scores imply that nations accept hierarchical differences, inequalities among people and, hence an </a:t>
            </a:r>
            <a:r>
              <a:rPr lang="en-GB" sz="1200" kern="1200" dirty="0" err="1" smtClean="0">
                <a:solidFill>
                  <a:schemeClr val="tx1"/>
                </a:solidFill>
                <a:effectLst/>
                <a:latin typeface="+mn-lt"/>
                <a:ea typeface="+mn-ea"/>
                <a:cs typeface="+mn-cs"/>
              </a:rPr>
              <a:t>unqual</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treatement</a:t>
            </a:r>
            <a:r>
              <a:rPr lang="en-GB" sz="1200" kern="1200" dirty="0" smtClean="0">
                <a:solidFill>
                  <a:schemeClr val="tx1"/>
                </a:solidFill>
                <a:effectLst/>
                <a:latin typeface="+mn-lt"/>
                <a:ea typeface="+mn-ea"/>
                <a:cs typeface="+mn-cs"/>
              </a:rPr>
              <a:t> of people including salary differences, the use of </a:t>
            </a:r>
            <a:r>
              <a:rPr lang="en-GB" sz="1200" kern="1200" dirty="0" err="1" smtClean="0">
                <a:solidFill>
                  <a:schemeClr val="tx1"/>
                </a:solidFill>
                <a:effectLst/>
                <a:latin typeface="+mn-lt"/>
                <a:ea typeface="+mn-ea"/>
                <a:cs typeface="+mn-cs"/>
              </a:rPr>
              <a:t>priviliges</a:t>
            </a:r>
            <a:r>
              <a:rPr lang="en-GB" sz="1200" kern="1200" dirty="0" smtClean="0">
                <a:solidFill>
                  <a:schemeClr val="tx1"/>
                </a:solidFill>
                <a:effectLst/>
                <a:latin typeface="+mn-lt"/>
                <a:ea typeface="+mn-ea"/>
                <a:cs typeface="+mn-cs"/>
              </a:rPr>
              <a:t> and status symbols that demonstrate the differences. Leaders are expected to make decisions without consulting and to make use of their status and position power. Hence a </a:t>
            </a:r>
            <a:r>
              <a:rPr lang="en-GB" sz="1200" kern="1200" dirty="0" err="1" smtClean="0">
                <a:solidFill>
                  <a:schemeClr val="tx1"/>
                </a:solidFill>
                <a:effectLst/>
                <a:latin typeface="+mn-lt"/>
                <a:ea typeface="+mn-ea"/>
                <a:cs typeface="+mn-cs"/>
              </a:rPr>
              <a:t>patriarchic</a:t>
            </a:r>
            <a:r>
              <a:rPr lang="en-GB" sz="1200" kern="1200" dirty="0" smtClean="0">
                <a:solidFill>
                  <a:schemeClr val="tx1"/>
                </a:solidFill>
                <a:effectLst/>
                <a:latin typeface="+mn-lt"/>
                <a:ea typeface="+mn-ea"/>
                <a:cs typeface="+mn-cs"/>
              </a:rPr>
              <a:t> type of leadership with the leader taking responsibility may therefore be more readily accepted and even expected in countries with high power distance scores.) </a:t>
            </a:r>
            <a:r>
              <a:rPr lang="en-GB" sz="1200" b="1" kern="1200" dirty="0" smtClean="0">
                <a:solidFill>
                  <a:schemeClr val="tx1"/>
                </a:solidFill>
                <a:effectLst/>
                <a:latin typeface="+mn-lt"/>
                <a:ea typeface="+mn-ea"/>
                <a:cs typeface="+mn-cs"/>
              </a:rPr>
              <a:t>Being and acting responsible rests with the leader who is expected to take charge, give directions, set goals, motivate employees and make decisions with little involvement from subordinates. </a:t>
            </a:r>
            <a:r>
              <a:rPr lang="en-GB" sz="1200" kern="1200" dirty="0" smtClean="0">
                <a:solidFill>
                  <a:schemeClr val="tx1"/>
                </a:solidFill>
                <a:effectLst/>
                <a:latin typeface="+mn-lt"/>
                <a:ea typeface="+mn-ea"/>
                <a:cs typeface="+mn-cs"/>
              </a:rPr>
              <a:t>The leader’s positional power base tends to be accepted without much questioning. Countries with high power distance scores are, for example, the Philippines, Mexico, Venezuela, India and Singapore. </a:t>
            </a:r>
            <a:endParaRPr lang="en-US" dirty="0" smtClean="0"/>
          </a:p>
          <a:p>
            <a:endParaRPr lang="en-US" dirty="0"/>
          </a:p>
        </p:txBody>
      </p:sp>
      <p:sp>
        <p:nvSpPr>
          <p:cNvPr id="4" name="Foliennummernplatzhalter 3"/>
          <p:cNvSpPr>
            <a:spLocks noGrp="1"/>
          </p:cNvSpPr>
          <p:nvPr>
            <p:ph type="sldNum" sz="quarter" idx="10"/>
          </p:nvPr>
        </p:nvSpPr>
        <p:spPr/>
        <p:txBody>
          <a:bodyPr/>
          <a:lstStyle/>
          <a:p>
            <a:fld id="{FDF22CB2-60D0-4F14-B316-4E337C3CF65D}" type="slidenum">
              <a:rPr lang="en-US" smtClean="0"/>
              <a:pPr/>
              <a:t>16</a:t>
            </a:fld>
            <a:endParaRPr lang="en-US"/>
          </a:p>
        </p:txBody>
      </p:sp>
    </p:spTree>
    <p:extLst>
      <p:ext uri="{BB962C8B-B14F-4D97-AF65-F5344CB8AC3E}">
        <p14:creationId xmlns:p14="http://schemas.microsoft.com/office/powerpoint/2010/main" val="3224943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Low scores in power distance refer to the opposite and imply that responsible leaders are expected to consult their employees before making a decision, that they should rely on expert power rather than position power and they do not demonstrate hierarchical differences in status and privileges. In countries with low power distance, the responsibility of leadership is more likely to be shared. Even though </a:t>
            </a:r>
            <a:r>
              <a:rPr lang="en-GB" sz="1200" kern="1200" dirty="0" err="1" smtClean="0">
                <a:solidFill>
                  <a:schemeClr val="tx1"/>
                </a:solidFill>
                <a:effectLst/>
                <a:latin typeface="+mn-lt"/>
                <a:ea typeface="+mn-ea"/>
                <a:cs typeface="+mn-cs"/>
              </a:rPr>
              <a:t>designeated</a:t>
            </a:r>
            <a:r>
              <a:rPr lang="en-GB" sz="1200" kern="1200" dirty="0" smtClean="0">
                <a:solidFill>
                  <a:schemeClr val="tx1"/>
                </a:solidFill>
                <a:effectLst/>
                <a:latin typeface="+mn-lt"/>
                <a:ea typeface="+mn-ea"/>
                <a:cs typeface="+mn-cs"/>
              </a:rPr>
              <a:t> superiors exist, they are less likely to refer to or insist on their position power in order to accomplish goals. Countries with low power distance scores are, for example, Austria, </a:t>
            </a:r>
            <a:r>
              <a:rPr lang="en-GB" sz="1200" kern="1200" dirty="0" err="1" smtClean="0">
                <a:solidFill>
                  <a:schemeClr val="tx1"/>
                </a:solidFill>
                <a:effectLst/>
                <a:latin typeface="+mn-lt"/>
                <a:ea typeface="+mn-ea"/>
                <a:cs typeface="+mn-cs"/>
              </a:rPr>
              <a:t>Isreal</a:t>
            </a:r>
            <a:r>
              <a:rPr lang="en-GB" sz="1200" kern="1200" dirty="0" smtClean="0">
                <a:solidFill>
                  <a:schemeClr val="tx1"/>
                </a:solidFill>
                <a:effectLst/>
                <a:latin typeface="+mn-lt"/>
                <a:ea typeface="+mn-ea"/>
                <a:cs typeface="+mn-cs"/>
              </a:rPr>
              <a:t>, New Zealand, Switzerland and the </a:t>
            </a:r>
            <a:r>
              <a:rPr lang="en-GB" sz="1200" kern="1200" dirty="0" err="1" smtClean="0">
                <a:solidFill>
                  <a:schemeClr val="tx1"/>
                </a:solidFill>
                <a:effectLst/>
                <a:latin typeface="+mn-lt"/>
                <a:ea typeface="+mn-ea"/>
                <a:cs typeface="+mn-cs"/>
              </a:rPr>
              <a:t>Scaninavian</a:t>
            </a:r>
            <a:r>
              <a:rPr lang="en-GB" sz="1200" kern="1200" dirty="0" smtClean="0">
                <a:solidFill>
                  <a:schemeClr val="tx1"/>
                </a:solidFill>
                <a:effectLst/>
                <a:latin typeface="+mn-lt"/>
                <a:ea typeface="+mn-ea"/>
                <a:cs typeface="+mn-cs"/>
              </a:rPr>
              <a:t> countries (Hofstede, 1997) with the USA being close to the middle (40 out of 100), scoring higher than Germany (35).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Responsibility of leadership is more likely to be shared – less likely to refer to or insist on their position power in order to accomplish goals</a:t>
            </a:r>
            <a:endParaRPr lang="en-US" sz="1200" b="1"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DF22CB2-60D0-4F14-B316-4E337C3CF65D}" type="slidenum">
              <a:rPr lang="en-US" smtClean="0"/>
              <a:pPr/>
              <a:t>17</a:t>
            </a:fld>
            <a:endParaRPr lang="en-US"/>
          </a:p>
        </p:txBody>
      </p:sp>
    </p:spTree>
    <p:extLst>
      <p:ext uri="{BB962C8B-B14F-4D97-AF65-F5344CB8AC3E}">
        <p14:creationId xmlns:p14="http://schemas.microsoft.com/office/powerpoint/2010/main" val="3224943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p>
          <a:p>
            <a:endParaRPr lang="en-GB" b="1" dirty="0" smtClean="0"/>
          </a:p>
          <a:p>
            <a:r>
              <a:rPr lang="en-GB" b="1" dirty="0" smtClean="0"/>
              <a:t>Ethical egoism: </a:t>
            </a:r>
            <a:r>
              <a:rPr lang="en-GB" dirty="0" smtClean="0"/>
              <a:t>Business</a:t>
            </a:r>
            <a:r>
              <a:rPr lang="en-GB" baseline="0" dirty="0" smtClean="0"/>
              <a:t> context in which a company and its employees make decisions to achieve its goal of maximising profits</a:t>
            </a:r>
            <a:endParaRPr lang="en-GB" dirty="0" smtClean="0"/>
          </a:p>
          <a:p>
            <a:r>
              <a:rPr lang="en-GB" b="1" dirty="0" smtClean="0"/>
              <a:t>Utilitarianism:</a:t>
            </a:r>
            <a:r>
              <a:rPr lang="en-GB" b="1" baseline="0" dirty="0" smtClean="0"/>
              <a:t> </a:t>
            </a:r>
            <a:r>
              <a:rPr lang="en-GB" b="0" baseline="0" dirty="0" smtClean="0"/>
              <a:t>Behave so as to create the greatest good for the greatest number</a:t>
            </a:r>
            <a:endParaRPr lang="en-GB" b="0" dirty="0" smtClean="0"/>
          </a:p>
          <a:p>
            <a:r>
              <a:rPr lang="en-GB" b="1" dirty="0" smtClean="0"/>
              <a:t>Altruism</a:t>
            </a:r>
            <a:r>
              <a:rPr lang="en-GB" b="0" dirty="0" smtClean="0"/>
              <a:t>: Actions</a:t>
            </a:r>
            <a:r>
              <a:rPr lang="en-GB" b="0" baseline="0" dirty="0" smtClean="0"/>
              <a:t> are moral if their primary purpose is to promote the best interests of others</a:t>
            </a:r>
            <a:endParaRPr lang="en-GB" b="0" dirty="0" smtClean="0"/>
          </a:p>
        </p:txBody>
      </p:sp>
      <p:sp>
        <p:nvSpPr>
          <p:cNvPr id="4" name="Slide Number Placeholder 3"/>
          <p:cNvSpPr>
            <a:spLocks noGrp="1"/>
          </p:cNvSpPr>
          <p:nvPr>
            <p:ph type="sldNum" sz="quarter" idx="10"/>
          </p:nvPr>
        </p:nvSpPr>
        <p:spPr/>
        <p:txBody>
          <a:bodyPr/>
          <a:lstStyle/>
          <a:p>
            <a:fld id="{DF543B89-2F6F-1045-B01F-655E12043A71}" type="slidenum">
              <a:rPr lang="en-US" smtClean="0"/>
              <a:pPr/>
              <a:t>18</a:t>
            </a:fld>
            <a:endParaRPr lang="en-US"/>
          </a:p>
        </p:txBody>
      </p:sp>
    </p:spTree>
    <p:extLst>
      <p:ext uri="{BB962C8B-B14F-4D97-AF65-F5344CB8AC3E}">
        <p14:creationId xmlns:p14="http://schemas.microsoft.com/office/powerpoint/2010/main" val="305680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Because of the added challenge of globalisation, it</a:t>
            </a:r>
            <a:r>
              <a:rPr lang="en-GB" baseline="0" dirty="0" smtClean="0"/>
              <a:t> is becoming more and more difficult to be a responsible leader considering all these challenges</a:t>
            </a:r>
          </a:p>
          <a:p>
            <a:r>
              <a:rPr lang="en-GB" baseline="0" dirty="0" smtClean="0"/>
              <a:t>Although it’s harder to be a responsible leader, there’s a greater need to act responsibly</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20</a:t>
            </a:fld>
            <a:endParaRPr lang="en-US"/>
          </a:p>
        </p:txBody>
      </p:sp>
    </p:spTree>
    <p:extLst>
      <p:ext uri="{BB962C8B-B14F-4D97-AF65-F5344CB8AC3E}">
        <p14:creationId xmlns:p14="http://schemas.microsoft.com/office/powerpoint/2010/main" val="1591136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Nations Global Compact and European Foundation for Management Development, </a:t>
            </a:r>
          </a:p>
          <a:p>
            <a:r>
              <a:rPr lang="en-US" dirty="0" smtClean="0"/>
              <a:t>(2008), The Globally Responsible Leadership Initiative. Globally Responsible Leadership: A Call for </a:t>
            </a:r>
          </a:p>
          <a:p>
            <a:r>
              <a:rPr lang="en-US" dirty="0" smtClean="0"/>
              <a:t>Action. </a:t>
            </a:r>
          </a:p>
          <a:p>
            <a:endParaRPr lang="en-GB"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21</a:t>
            </a:fld>
            <a:endParaRPr lang="en-US"/>
          </a:p>
        </p:txBody>
      </p:sp>
    </p:spTree>
    <p:extLst>
      <p:ext uri="{BB962C8B-B14F-4D97-AF65-F5344CB8AC3E}">
        <p14:creationId xmlns:p14="http://schemas.microsoft.com/office/powerpoint/2010/main" val="211056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www.theguardian.com</a:t>
            </a:r>
            <a:r>
              <a:rPr lang="en-US" dirty="0" smtClean="0"/>
              <a:t>/business/2004/</a:t>
            </a:r>
            <a:r>
              <a:rPr lang="en-US" dirty="0" err="1" smtClean="0"/>
              <a:t>nov</a:t>
            </a:r>
            <a:r>
              <a:rPr lang="en-US" dirty="0" smtClean="0"/>
              <a:t>/07/</a:t>
            </a:r>
            <a:r>
              <a:rPr lang="en-US" dirty="0" err="1" smtClean="0"/>
              <a:t>theairlineindustry.observerbusiness</a:t>
            </a:r>
            <a:endParaRPr lang="en-US" dirty="0" smtClean="0"/>
          </a:p>
          <a:p>
            <a:endParaRPr lang="en-US" dirty="0" smtClean="0"/>
          </a:p>
          <a:p>
            <a:r>
              <a:rPr lang="en-US" dirty="0" smtClean="0"/>
              <a:t>example of irresponsible</a:t>
            </a:r>
            <a:r>
              <a:rPr lang="en-US" baseline="0" dirty="0" smtClean="0"/>
              <a:t> leader</a:t>
            </a:r>
          </a:p>
          <a:p>
            <a:r>
              <a:rPr lang="en-US" baseline="0" dirty="0" smtClean="0"/>
              <a:t>CEO </a:t>
            </a:r>
            <a:r>
              <a:rPr lang="en-US" baseline="0" dirty="0" err="1" smtClean="0"/>
              <a:t>Ryanair</a:t>
            </a:r>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2</a:t>
            </a:fld>
            <a:endParaRPr lang="en-US"/>
          </a:p>
        </p:txBody>
      </p:sp>
    </p:spTree>
    <p:extLst>
      <p:ext uri="{BB962C8B-B14F-4D97-AF65-F5344CB8AC3E}">
        <p14:creationId xmlns:p14="http://schemas.microsoft.com/office/powerpoint/2010/main" val="151369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 back to the CEO of Ryanair</a:t>
            </a:r>
            <a:endParaRPr lang="en-GB"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3</a:t>
            </a:fld>
            <a:endParaRPr lang="en-US"/>
          </a:p>
        </p:txBody>
      </p:sp>
    </p:spTree>
    <p:extLst>
      <p:ext uri="{BB962C8B-B14F-4D97-AF65-F5344CB8AC3E}">
        <p14:creationId xmlns:p14="http://schemas.microsoft.com/office/powerpoint/2010/main" val="254707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example of responsible leadership</a:t>
            </a:r>
          </a:p>
          <a:p>
            <a:r>
              <a:rPr lang="en-GB" dirty="0" smtClean="0"/>
              <a:t>Brilliant, charming, cunning, and thorough</a:t>
            </a:r>
          </a:p>
          <a:p>
            <a:r>
              <a:rPr lang="en-GB" dirty="0" smtClean="0"/>
              <a:t>Strong relationships with followers</a:t>
            </a:r>
          </a:p>
          <a:p>
            <a:r>
              <a:rPr lang="en-GB" dirty="0" smtClean="0"/>
              <a:t>Creating a fun environment (intrinsic motivation)</a:t>
            </a:r>
          </a:p>
          <a:p>
            <a:r>
              <a:rPr lang="en-GB" dirty="0" smtClean="0"/>
              <a:t>Empowers individuals</a:t>
            </a:r>
          </a:p>
          <a:p>
            <a:r>
              <a:rPr lang="en-GB" dirty="0" smtClean="0"/>
              <a:t>Constant interaction with customers and employees</a:t>
            </a:r>
          </a:p>
          <a:p>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4</a:t>
            </a:fld>
            <a:endParaRPr lang="en-US"/>
          </a:p>
        </p:txBody>
      </p:sp>
    </p:spTree>
    <p:extLst>
      <p:ext uri="{BB962C8B-B14F-4D97-AF65-F5344CB8AC3E}">
        <p14:creationId xmlns:p14="http://schemas.microsoft.com/office/powerpoint/2010/main" val="188831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t>
            </a:r>
            <a:r>
              <a:rPr lang="en-US" baseline="0" dirty="0" smtClean="0"/>
              <a:t> presenting must relate it back to Southwest</a:t>
            </a:r>
          </a:p>
          <a:p>
            <a:endParaRPr lang="en-US" baseline="0" dirty="0" smtClean="0"/>
          </a:p>
          <a:p>
            <a:r>
              <a:rPr lang="en-US" baseline="0" dirty="0" smtClean="0"/>
              <a:t>http://leadingincontext.com/2012/10/03/what-is-unethical-leadership/</a:t>
            </a:r>
          </a:p>
          <a:p>
            <a:endParaRPr lang="en-US" baseline="0" dirty="0" smtClean="0"/>
          </a:p>
          <a:p>
            <a:r>
              <a:rPr lang="en-US" baseline="0" dirty="0" smtClean="0"/>
              <a:t>Not much research on topic yet</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the art of motivating, communicating, empowering and convincing people to engage in a new vision of sustainable development and the necessary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 ethical act of inspiring others toward effecting positive change through the accomplishment of a common goal. (</a:t>
            </a:r>
            <a:r>
              <a:rPr lang="en-US" dirty="0" err="1" smtClean="0"/>
              <a:t>Riggo</a:t>
            </a:r>
            <a:r>
              <a:rPr lang="en-US" dirty="0" smtClean="0"/>
              <a:t> and Tan, 2014)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5</a:t>
            </a:fld>
            <a:endParaRPr lang="en-US"/>
          </a:p>
        </p:txBody>
      </p:sp>
    </p:spTree>
    <p:extLst>
      <p:ext uri="{BB962C8B-B14F-4D97-AF65-F5344CB8AC3E}">
        <p14:creationId xmlns:p14="http://schemas.microsoft.com/office/powerpoint/2010/main" val="162175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Ethical</a:t>
            </a:r>
            <a:r>
              <a:rPr lang="en-GB" baseline="0" dirty="0" smtClean="0"/>
              <a:t> leadership is a part of responsible leadership</a:t>
            </a:r>
            <a:endParaRPr lang="en-GB"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6</a:t>
            </a:fld>
            <a:endParaRPr lang="en-US"/>
          </a:p>
        </p:txBody>
      </p:sp>
    </p:spTree>
    <p:extLst>
      <p:ext uri="{BB962C8B-B14F-4D97-AF65-F5344CB8AC3E}">
        <p14:creationId xmlns:p14="http://schemas.microsoft.com/office/powerpoint/2010/main" val="385452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having outlined all the challenges responsible leaders</a:t>
            </a:r>
            <a:r>
              <a:rPr lang="en-US" baseline="0" dirty="0" smtClean="0"/>
              <a:t> face, why should business leaders be responsible?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1</a:t>
            </a:r>
            <a:r>
              <a:rPr lang="en-US" baseline="30000" dirty="0" smtClean="0"/>
              <a:t>st</a:t>
            </a:r>
            <a:r>
              <a:rPr lang="en-US" baseline="0" dirty="0" smtClean="0"/>
              <a:t> bullet point) </a:t>
            </a:r>
            <a:r>
              <a:rPr lang="en-US" dirty="0" smtClean="0"/>
              <a:t>Renewed interest in the ethics side of leadership is fuelled by spectacular business scandals: Enron and WorldCom, recent collapse of the global financial system</a:t>
            </a:r>
            <a:r>
              <a:rPr lang="en-US" baseline="0" dirty="0" smtClean="0"/>
              <a:t> to name a few.</a:t>
            </a:r>
            <a:r>
              <a:rPr lang="en-US" dirty="0" smtClean="0"/>
              <a:t> (the others</a:t>
            </a:r>
            <a:r>
              <a:rPr lang="en-US" baseline="0" dirty="0" smtClean="0"/>
              <a:t> are </a:t>
            </a:r>
            <a:r>
              <a:rPr lang="en-US" dirty="0" smtClean="0"/>
              <a:t>bad business practices such as Shell’s Niger Delta oil pollution, Tiger Brand’s bread price-fixing)</a:t>
            </a:r>
          </a:p>
          <a:p>
            <a:endParaRPr lang="en-US" baseline="0" dirty="0" smtClean="0"/>
          </a:p>
          <a:p>
            <a:endParaRPr lang="en-US" dirty="0" smtClean="0"/>
          </a:p>
          <a:p>
            <a:r>
              <a:rPr lang="en-US" dirty="0" smtClean="0"/>
              <a:t>Business complexity, large volumes, speed of information flow and mounting pressures to perform</a:t>
            </a:r>
            <a:r>
              <a:rPr lang="en-US" baseline="0" dirty="0" smtClean="0"/>
              <a:t> increases probability of leaders acting unethically.</a:t>
            </a:r>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8</a:t>
            </a:fld>
            <a:endParaRPr lang="en-US"/>
          </a:p>
        </p:txBody>
      </p:sp>
    </p:spTree>
    <p:extLst>
      <p:ext uri="{BB962C8B-B14F-4D97-AF65-F5344CB8AC3E}">
        <p14:creationId xmlns:p14="http://schemas.microsoft.com/office/powerpoint/2010/main" val="227992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3</a:t>
            </a:r>
            <a:r>
              <a:rPr lang="en-US" baseline="30000" dirty="0" smtClean="0"/>
              <a:t>rd</a:t>
            </a:r>
            <a:r>
              <a:rPr lang="en-US" baseline="0" dirty="0" smtClean="0"/>
              <a:t> bullet point) </a:t>
            </a:r>
            <a:r>
              <a:rPr lang="en-US" dirty="0" smtClean="0"/>
              <a:t>Renewed interest in the ethics side of leadership is fuelled by spectacular business scandals: Enron and WorldCom, recent collapse of the global financial system</a:t>
            </a:r>
            <a:r>
              <a:rPr lang="en-US" baseline="0" dirty="0" smtClean="0"/>
              <a:t> to name a few.</a:t>
            </a:r>
            <a:r>
              <a:rPr lang="en-US" dirty="0" smtClean="0"/>
              <a:t> (the others</a:t>
            </a:r>
            <a:r>
              <a:rPr lang="en-US" baseline="0" dirty="0" smtClean="0"/>
              <a:t> are </a:t>
            </a:r>
            <a:r>
              <a:rPr lang="en-US" dirty="0" smtClean="0"/>
              <a:t>bad business practices such as Shell’s Niger Delta oil pollution, Tiger Brand’s bread price-fixing)</a:t>
            </a:r>
            <a:endParaRPr lang="en-US" dirty="0"/>
          </a:p>
        </p:txBody>
      </p:sp>
      <p:sp>
        <p:nvSpPr>
          <p:cNvPr id="4" name="Slide Number Placeholder 3"/>
          <p:cNvSpPr>
            <a:spLocks noGrp="1"/>
          </p:cNvSpPr>
          <p:nvPr>
            <p:ph type="sldNum" sz="quarter" idx="10"/>
          </p:nvPr>
        </p:nvSpPr>
        <p:spPr/>
        <p:txBody>
          <a:bodyPr/>
          <a:lstStyle/>
          <a:p>
            <a:fld id="{DF543B89-2F6F-1045-B01F-655E12043A71}" type="slidenum">
              <a:rPr lang="en-US" smtClean="0"/>
              <a:pPr/>
              <a:t>9</a:t>
            </a:fld>
            <a:endParaRPr lang="en-US"/>
          </a:p>
        </p:txBody>
      </p:sp>
    </p:spTree>
    <p:extLst>
      <p:ext uri="{BB962C8B-B14F-4D97-AF65-F5344CB8AC3E}">
        <p14:creationId xmlns:p14="http://schemas.microsoft.com/office/powerpoint/2010/main" val="242827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3FD81-E4D1-C04D-981E-47217C952F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49434E-CA3C-4ED8-B778-EFE02C55CF38}"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3FD81-E4D1-C04D-981E-47217C952FD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769452-B7CF-48CF-836B-9665E572FEC2}" type="datetimeFigureOut">
              <a:rPr lang="en-GB" smtClean="0"/>
              <a:pPr/>
              <a:t>19/02/2014</a:t>
            </a:fld>
            <a:endParaRPr lang="en-GB"/>
          </a:p>
        </p:txBody>
      </p:sp>
      <p:sp>
        <p:nvSpPr>
          <p:cNvPr id="9" name="Slide Number Placeholder 8"/>
          <p:cNvSpPr>
            <a:spLocks noGrp="1"/>
          </p:cNvSpPr>
          <p:nvPr>
            <p:ph type="sldNum" sz="quarter" idx="11"/>
          </p:nvPr>
        </p:nvSpPr>
        <p:spPr/>
        <p:txBody>
          <a:bodyPr/>
          <a:lstStyle/>
          <a:p>
            <a:fld id="{CF49434E-CA3C-4ED8-B778-EFE02C55CF38}"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9434E-CA3C-4ED8-B778-EFE02C55CF38}"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8769452-B7CF-48CF-836B-9665E572FEC2}" type="datetimeFigureOut">
              <a:rPr lang="en-GB" smtClean="0"/>
              <a:pPr/>
              <a:t>19/02/2014</a:t>
            </a:fld>
            <a:endParaRPr lang="en-GB"/>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mc:AlternateContent xmlns:mc="http://schemas.openxmlformats.org/markup-compatibility/2006" xmlns:p14="http://schemas.microsoft.com/office/powerpoint/2010/main">
    <mc:Choice Requires="p14">
      <p:transition spd="slow" p14:dur="2000" advClick="0" advTm="20000"/>
    </mc:Choice>
    <mc:Fallback xmlns:mv="urn:schemas-microsoft-com:mac:vml" xmlns="">
      <p:transition spd="slow" advClick="0" advTm="20000"/>
    </mc:Fallback>
  </mc:AlternateConten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jpeg"/><Relationship Id="rId9" Type="http://schemas.openxmlformats.org/officeDocument/2006/relationships/image" Target="../media/image6.png"/><Relationship Id="rId10" Type="http://schemas.openxmlformats.org/officeDocument/2006/relationships/image" Target="../media/image7.gi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29" y="692696"/>
            <a:ext cx="8352928" cy="997967"/>
          </a:xfrm>
        </p:spPr>
        <p:txBody>
          <a:bodyPr>
            <a:normAutofit/>
          </a:bodyPr>
          <a:lstStyle/>
          <a:p>
            <a:pPr algn="ctr"/>
            <a:r>
              <a:rPr lang="en-GB" sz="5400" b="1" dirty="0" smtClean="0"/>
              <a:t>Responsible Leadership</a:t>
            </a:r>
            <a:endParaRPr lang="en-GB" sz="5400" b="1" dirty="0"/>
          </a:p>
        </p:txBody>
      </p:sp>
      <p:sp>
        <p:nvSpPr>
          <p:cNvPr id="3" name="Subtitle 2"/>
          <p:cNvSpPr>
            <a:spLocks noGrp="1"/>
          </p:cNvSpPr>
          <p:nvPr>
            <p:ph type="subTitle" idx="1"/>
          </p:nvPr>
        </p:nvSpPr>
        <p:spPr>
          <a:xfrm>
            <a:off x="5940152" y="3986401"/>
            <a:ext cx="2448272" cy="2837939"/>
          </a:xfrm>
        </p:spPr>
        <p:txBody>
          <a:bodyPr>
            <a:normAutofit fontScale="92500" lnSpcReduction="20000"/>
          </a:bodyPr>
          <a:lstStyle/>
          <a:p>
            <a:r>
              <a:rPr lang="en-US" i="1" dirty="0"/>
              <a:t>19</a:t>
            </a:r>
            <a:r>
              <a:rPr lang="en-US" i="1" baseline="30000" dirty="0"/>
              <a:t>th</a:t>
            </a:r>
            <a:r>
              <a:rPr lang="en-US" i="1" dirty="0"/>
              <a:t> February 2014</a:t>
            </a:r>
          </a:p>
          <a:p>
            <a:endParaRPr lang="en-US" dirty="0"/>
          </a:p>
          <a:p>
            <a:r>
              <a:rPr lang="en-US" dirty="0" err="1"/>
              <a:t>Saskia</a:t>
            </a:r>
            <a:r>
              <a:rPr lang="en-US" dirty="0"/>
              <a:t> Freund</a:t>
            </a:r>
          </a:p>
          <a:p>
            <a:r>
              <a:rPr lang="en-US" dirty="0" smtClean="0"/>
              <a:t>Joseph </a:t>
            </a:r>
            <a:r>
              <a:rPr lang="en-US" dirty="0"/>
              <a:t>Richardson</a:t>
            </a:r>
          </a:p>
          <a:p>
            <a:r>
              <a:rPr lang="en-US" dirty="0"/>
              <a:t>Benoit Mars</a:t>
            </a:r>
          </a:p>
          <a:p>
            <a:r>
              <a:rPr lang="en-US" dirty="0" err="1" smtClean="0"/>
              <a:t>Saliha</a:t>
            </a:r>
            <a:r>
              <a:rPr lang="en-US" dirty="0" smtClean="0"/>
              <a:t> </a:t>
            </a:r>
            <a:r>
              <a:rPr lang="en-US" dirty="0" err="1"/>
              <a:t>Sahin</a:t>
            </a:r>
            <a:endParaRPr lang="en-US" dirty="0"/>
          </a:p>
          <a:p>
            <a:r>
              <a:rPr lang="en-US" dirty="0" err="1"/>
              <a:t>Amani</a:t>
            </a:r>
            <a:r>
              <a:rPr lang="en-US" dirty="0"/>
              <a:t> </a:t>
            </a:r>
            <a:r>
              <a:rPr lang="en-US" dirty="0" err="1"/>
              <a:t>Alkaddah</a:t>
            </a:r>
            <a:endParaRPr lang="en-US" dirty="0"/>
          </a:p>
          <a:p>
            <a:r>
              <a:rPr lang="en-US" dirty="0"/>
              <a:t>David </a:t>
            </a:r>
            <a:r>
              <a:rPr lang="en-US" dirty="0" err="1"/>
              <a:t>Huckschlag</a:t>
            </a:r>
            <a:endParaRPr lang="en-US" dirty="0"/>
          </a:p>
          <a:p>
            <a:r>
              <a:rPr lang="en-US" dirty="0" err="1"/>
              <a:t>Devendra</a:t>
            </a:r>
            <a:r>
              <a:rPr lang="en-US" dirty="0"/>
              <a:t> </a:t>
            </a:r>
            <a:r>
              <a:rPr lang="en-US" dirty="0" err="1"/>
              <a:t>Bhandari</a:t>
            </a:r>
            <a:endParaRPr lang="en-US" dirty="0"/>
          </a:p>
          <a:p>
            <a:endParaRPr 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467544" y="3284984"/>
            <a:ext cx="4680520" cy="1815882"/>
          </a:xfrm>
          <a:prstGeom prst="rect">
            <a:avLst/>
          </a:prstGeom>
          <a:noFill/>
        </p:spPr>
        <p:txBody>
          <a:bodyPr wrap="square" rtlCol="0">
            <a:spAutoFit/>
          </a:bodyPr>
          <a:lstStyle/>
          <a:p>
            <a:r>
              <a:rPr lang="en-US" sz="2800" dirty="0"/>
              <a:t>“With great power comes great responsibility”</a:t>
            </a:r>
          </a:p>
          <a:p>
            <a:endParaRPr lang="en-US" sz="2800" dirty="0"/>
          </a:p>
          <a:p>
            <a:r>
              <a:rPr lang="en-US" sz="2800" dirty="0" smtClean="0"/>
              <a:t>―</a:t>
            </a:r>
            <a:r>
              <a:rPr lang="en-US" sz="2800" dirty="0"/>
              <a:t> </a:t>
            </a:r>
            <a:r>
              <a:rPr lang="en-US" sz="2800" dirty="0" smtClean="0"/>
              <a:t>Voltaire</a:t>
            </a:r>
            <a:endParaRPr lang="en-GB" sz="2800" dirty="0"/>
          </a:p>
        </p:txBody>
      </p:sp>
    </p:spTree>
    <p:extLst>
      <p:ext uri="{BB962C8B-B14F-4D97-AF65-F5344CB8AC3E}">
        <p14:creationId xmlns:p14="http://schemas.microsoft.com/office/powerpoint/2010/main" val="324083053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Challenges responsible leaders face</a:t>
            </a:r>
            <a:endParaRPr lang="en-GB" sz="4000" dirty="0"/>
          </a:p>
        </p:txBody>
      </p:sp>
      <p:sp>
        <p:nvSpPr>
          <p:cNvPr id="3" name="Content Placeholder 2"/>
          <p:cNvSpPr>
            <a:spLocks noGrp="1"/>
          </p:cNvSpPr>
          <p:nvPr>
            <p:ph idx="1"/>
          </p:nvPr>
        </p:nvSpPr>
        <p:spPr/>
        <p:txBody>
          <a:bodyPr>
            <a:normAutofit/>
          </a:bodyPr>
          <a:lstStyle/>
          <a:p>
            <a:endParaRPr lang="en-GB" dirty="0" smtClean="0"/>
          </a:p>
          <a:p>
            <a:r>
              <a:rPr lang="en-GB" dirty="0" smtClean="0"/>
              <a:t>New </a:t>
            </a:r>
            <a:r>
              <a:rPr lang="en-GB" dirty="0"/>
              <a:t>demands </a:t>
            </a:r>
            <a:r>
              <a:rPr lang="en-GB" dirty="0" smtClean="0"/>
              <a:t>on leaders</a:t>
            </a:r>
          </a:p>
          <a:p>
            <a:pPr>
              <a:buNone/>
            </a:pPr>
            <a:r>
              <a:rPr lang="en-US" dirty="0" err="1" smtClean="0">
                <a:sym typeface="Wingdings"/>
              </a:rPr>
              <a:t></a:t>
            </a:r>
            <a:r>
              <a:rPr lang="en-GB" dirty="0" smtClean="0"/>
              <a:t> Complexity of interconnected and intercultural environment, diversity of interests and needs of multiple stakeholders</a:t>
            </a:r>
          </a:p>
          <a:p>
            <a:pPr marL="114300" indent="0">
              <a:buNone/>
            </a:pPr>
            <a:endParaRPr lang="en-GB" dirty="0" smtClean="0"/>
          </a:p>
          <a:p>
            <a:r>
              <a:rPr lang="en-GB" dirty="0" smtClean="0"/>
              <a:t>Ethical challenge</a:t>
            </a:r>
          </a:p>
          <a:p>
            <a:pPr>
              <a:buNone/>
            </a:pPr>
            <a:r>
              <a:rPr lang="en-US" dirty="0" err="1" smtClean="0">
                <a:sym typeface="Wingdings"/>
              </a:rPr>
              <a:t></a:t>
            </a:r>
            <a:r>
              <a:rPr lang="en-GB" dirty="0" smtClean="0"/>
              <a:t> Creating common standards while respecting moral differences</a:t>
            </a:r>
          </a:p>
        </p:txBody>
      </p:sp>
    </p:spTree>
    <p:extLst>
      <p:ext uri="{BB962C8B-B14F-4D97-AF65-F5344CB8AC3E}">
        <p14:creationId xmlns:p14="http://schemas.microsoft.com/office/powerpoint/2010/main" val="37314145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Gerade Verbindung 13"/>
          <p:cNvCxnSpPr>
            <a:endCxn id="11" idx="5"/>
          </p:cNvCxnSpPr>
          <p:nvPr/>
        </p:nvCxnSpPr>
        <p:spPr>
          <a:xfrm>
            <a:off x="5023930" y="4664319"/>
            <a:ext cx="688306" cy="278016"/>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ruppieren 52"/>
          <p:cNvGrpSpPr/>
          <p:nvPr/>
        </p:nvGrpSpPr>
        <p:grpSpPr>
          <a:xfrm>
            <a:off x="2260001" y="1932037"/>
            <a:ext cx="4044545" cy="3526784"/>
            <a:chOff x="2163550" y="1484782"/>
            <a:chExt cx="4522651" cy="4032448"/>
          </a:xfrm>
          <a:solidFill>
            <a:schemeClr val="accent1">
              <a:lumMod val="60000"/>
              <a:lumOff val="40000"/>
            </a:schemeClr>
          </a:solidFill>
        </p:grpSpPr>
        <p:grpSp>
          <p:nvGrpSpPr>
            <p:cNvPr id="10" name="Gruppieren 9"/>
            <p:cNvGrpSpPr/>
            <p:nvPr/>
          </p:nvGrpSpPr>
          <p:grpSpPr>
            <a:xfrm>
              <a:off x="2163550" y="1484782"/>
              <a:ext cx="4522651" cy="4032448"/>
              <a:chOff x="3301113" y="2112981"/>
              <a:chExt cx="1606685" cy="1606685"/>
            </a:xfrm>
            <a:grpFill/>
          </p:grpSpPr>
          <p:sp>
            <p:nvSpPr>
              <p:cNvPr id="11" name="Ellipse 10"/>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p:txBody>
          </p:sp>
        </p:grpSp>
        <p:grpSp>
          <p:nvGrpSpPr>
            <p:cNvPr id="52" name="Gruppieren 51"/>
            <p:cNvGrpSpPr/>
            <p:nvPr/>
          </p:nvGrpSpPr>
          <p:grpSpPr>
            <a:xfrm>
              <a:off x="2407871" y="1906996"/>
              <a:ext cx="4235319" cy="3133612"/>
              <a:chOff x="2407871" y="1906996"/>
              <a:chExt cx="4235319" cy="3133612"/>
            </a:xfrm>
            <a:grpFill/>
          </p:grpSpPr>
          <p:cxnSp>
            <p:nvCxnSpPr>
              <p:cNvPr id="17" name="Gerade Verbindung 16"/>
              <p:cNvCxnSpPr/>
              <p:nvPr/>
            </p:nvCxnSpPr>
            <p:spPr>
              <a:xfrm>
                <a:off x="2797963" y="2075318"/>
                <a:ext cx="3197997" cy="2851372"/>
              </a:xfrm>
              <a:prstGeom prst="line">
                <a:avLst/>
              </a:prstGeom>
              <a:grpFill/>
              <a:ln w="38100">
                <a:solidFill>
                  <a:schemeClr val="bg1"/>
                </a:solidFill>
              </a:ln>
            </p:spPr>
            <p:style>
              <a:lnRef idx="1">
                <a:schemeClr val="dk1"/>
              </a:lnRef>
              <a:fillRef idx="0">
                <a:schemeClr val="dk1"/>
              </a:fillRef>
              <a:effectRef idx="0">
                <a:schemeClr val="dk1"/>
              </a:effectRef>
              <a:fontRef idx="minor">
                <a:schemeClr val="tx1"/>
              </a:fontRef>
            </p:style>
          </p:cxnSp>
          <p:cxnSp>
            <p:nvCxnSpPr>
              <p:cNvPr id="19" name="Gerade Verbindung 18"/>
              <p:cNvCxnSpPr>
                <a:endCxn id="11" idx="3"/>
              </p:cNvCxnSpPr>
              <p:nvPr/>
            </p:nvCxnSpPr>
            <p:spPr>
              <a:xfrm flipH="1">
                <a:off x="2825877" y="2055924"/>
                <a:ext cx="3107889" cy="2870768"/>
              </a:xfrm>
              <a:prstGeom prst="line">
                <a:avLst/>
              </a:prstGeom>
              <a:grpFill/>
              <a:ln w="57150">
                <a:solidFill>
                  <a:schemeClr val="bg1"/>
                </a:solidFill>
              </a:ln>
            </p:spPr>
            <p:style>
              <a:lnRef idx="1">
                <a:schemeClr val="dk1"/>
              </a:lnRef>
              <a:fillRef idx="0">
                <a:schemeClr val="dk1"/>
              </a:fillRef>
              <a:effectRef idx="0">
                <a:schemeClr val="dk1"/>
              </a:effectRef>
              <a:fontRef idx="minor">
                <a:schemeClr val="tx1"/>
              </a:fontRef>
            </p:style>
          </p:cxnSp>
          <p:grpSp>
            <p:nvGrpSpPr>
              <p:cNvPr id="6" name="Gruppieren 5"/>
              <p:cNvGrpSpPr/>
              <p:nvPr/>
            </p:nvGrpSpPr>
            <p:grpSpPr>
              <a:xfrm>
                <a:off x="3460858" y="2636912"/>
                <a:ext cx="1872208" cy="1728192"/>
                <a:chOff x="3301113" y="2112981"/>
                <a:chExt cx="1606685" cy="1606685"/>
              </a:xfrm>
              <a:grpFill/>
            </p:grpSpPr>
            <p:sp>
              <p:nvSpPr>
                <p:cNvPr id="7" name="Ellipse 6"/>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tx1"/>
                      </a:solidFill>
                    </a:rPr>
                    <a:t>Character</a:t>
                  </a:r>
                  <a:r>
                    <a:rPr lang="de-DE" sz="1800" b="1" kern="1200" dirty="0" smtClean="0">
                      <a:solidFill>
                        <a:schemeClr val="tx1"/>
                      </a:solidFill>
                    </a:rPr>
                    <a:t> </a:t>
                  </a:r>
                  <a:r>
                    <a:rPr lang="de-DE" sz="1800" b="1" kern="1200" dirty="0" err="1" smtClean="0">
                      <a:solidFill>
                        <a:schemeClr val="tx1"/>
                      </a:solidFill>
                    </a:rPr>
                    <a:t>Responsible</a:t>
                  </a:r>
                  <a:r>
                    <a:rPr lang="de-DE" sz="1800" b="1" kern="1200" dirty="0" smtClean="0">
                      <a:solidFill>
                        <a:schemeClr val="tx1"/>
                      </a:solidFill>
                    </a:rPr>
                    <a:t> Leader Qualities</a:t>
                  </a:r>
                  <a:endParaRPr lang="en-US" sz="1800" b="1" kern="1200" dirty="0">
                    <a:solidFill>
                      <a:schemeClr val="tx1"/>
                    </a:solidFill>
                  </a:endParaRPr>
                </a:p>
              </p:txBody>
            </p:sp>
          </p:grpSp>
          <p:sp>
            <p:nvSpPr>
              <p:cNvPr id="20" name="Textfeld 19"/>
              <p:cNvSpPr txBox="1"/>
              <p:nvPr/>
            </p:nvSpPr>
            <p:spPr>
              <a:xfrm>
                <a:off x="3870469" y="1906996"/>
                <a:ext cx="1411364" cy="457477"/>
              </a:xfrm>
              <a:prstGeom prst="rect">
                <a:avLst/>
              </a:prstGeom>
              <a:grpFill/>
            </p:spPr>
            <p:txBody>
              <a:bodyPr wrap="square" rtlCol="0">
                <a:spAutoFit/>
              </a:bodyPr>
              <a:lstStyle/>
              <a:p>
                <a:r>
                  <a:rPr lang="de-DE" sz="2000" b="1" dirty="0" err="1" smtClean="0">
                    <a:solidFill>
                      <a:schemeClr val="bg1"/>
                    </a:solidFill>
                  </a:rPr>
                  <a:t>Visionary</a:t>
                </a:r>
                <a:endParaRPr lang="en-US" sz="2000" b="1" dirty="0">
                  <a:solidFill>
                    <a:schemeClr val="bg1"/>
                  </a:solidFill>
                </a:endParaRPr>
              </a:p>
            </p:txBody>
          </p:sp>
          <p:sp>
            <p:nvSpPr>
              <p:cNvPr id="21" name="Textfeld 20"/>
              <p:cNvSpPr txBox="1"/>
              <p:nvPr/>
            </p:nvSpPr>
            <p:spPr>
              <a:xfrm>
                <a:off x="3870469" y="4583131"/>
                <a:ext cx="1188419" cy="457477"/>
              </a:xfrm>
              <a:prstGeom prst="rect">
                <a:avLst/>
              </a:prstGeom>
              <a:grpFill/>
            </p:spPr>
            <p:txBody>
              <a:bodyPr wrap="square" rtlCol="0">
                <a:spAutoFit/>
              </a:bodyPr>
              <a:lstStyle/>
              <a:p>
                <a:r>
                  <a:rPr lang="de-DE" sz="2000" b="1" dirty="0" smtClean="0">
                    <a:solidFill>
                      <a:schemeClr val="bg1"/>
                    </a:solidFill>
                  </a:rPr>
                  <a:t>Steward</a:t>
                </a:r>
                <a:endParaRPr lang="en-US" sz="2000" b="1" dirty="0">
                  <a:solidFill>
                    <a:schemeClr val="bg1"/>
                  </a:solidFill>
                </a:endParaRPr>
              </a:p>
            </p:txBody>
          </p:sp>
          <p:sp>
            <p:nvSpPr>
              <p:cNvPr id="22" name="Textfeld 21"/>
              <p:cNvSpPr txBox="1"/>
              <p:nvPr/>
            </p:nvSpPr>
            <p:spPr>
              <a:xfrm>
                <a:off x="5469465" y="3296943"/>
                <a:ext cx="1173725" cy="440942"/>
              </a:xfrm>
              <a:prstGeom prst="rect">
                <a:avLst/>
              </a:prstGeom>
              <a:grpFill/>
            </p:spPr>
            <p:txBody>
              <a:bodyPr wrap="square" rtlCol="0">
                <a:spAutoFit/>
              </a:bodyPr>
              <a:lstStyle/>
              <a:p>
                <a:r>
                  <a:rPr lang="de-DE" b="1" dirty="0" err="1" smtClean="0">
                    <a:solidFill>
                      <a:schemeClr val="bg1"/>
                    </a:solidFill>
                  </a:rPr>
                  <a:t>Servant</a:t>
                </a:r>
                <a:endParaRPr lang="en-US" b="1" dirty="0">
                  <a:solidFill>
                    <a:schemeClr val="bg1"/>
                  </a:solidFill>
                </a:endParaRPr>
              </a:p>
            </p:txBody>
          </p:sp>
          <p:sp>
            <p:nvSpPr>
              <p:cNvPr id="23" name="Textfeld 22"/>
              <p:cNvSpPr txBox="1"/>
              <p:nvPr/>
            </p:nvSpPr>
            <p:spPr>
              <a:xfrm>
                <a:off x="2407871" y="3296944"/>
                <a:ext cx="1052987" cy="369332"/>
              </a:xfrm>
              <a:prstGeom prst="rect">
                <a:avLst/>
              </a:prstGeom>
              <a:grpFill/>
            </p:spPr>
            <p:txBody>
              <a:bodyPr wrap="square" rtlCol="0">
                <a:spAutoFit/>
              </a:bodyPr>
              <a:lstStyle/>
              <a:p>
                <a:r>
                  <a:rPr lang="de-DE" b="1" dirty="0" err="1" smtClean="0">
                    <a:solidFill>
                      <a:schemeClr val="bg1"/>
                    </a:solidFill>
                  </a:rPr>
                  <a:t>Citizen</a:t>
                </a:r>
                <a:endParaRPr lang="en-US" b="1" dirty="0">
                  <a:solidFill>
                    <a:schemeClr val="bg1"/>
                  </a:solidFill>
                </a:endParaRPr>
              </a:p>
            </p:txBody>
          </p:sp>
        </p:grpSp>
      </p:grpSp>
      <p:grpSp>
        <p:nvGrpSpPr>
          <p:cNvPr id="49" name="Gruppieren 48"/>
          <p:cNvGrpSpPr/>
          <p:nvPr/>
        </p:nvGrpSpPr>
        <p:grpSpPr>
          <a:xfrm>
            <a:off x="3568937" y="458143"/>
            <a:ext cx="1426671" cy="1210393"/>
            <a:chOff x="3301113" y="2112981"/>
            <a:chExt cx="1606685" cy="1606685"/>
          </a:xfrm>
          <a:solidFill>
            <a:schemeClr val="accent1"/>
          </a:solidFill>
        </p:grpSpPr>
        <p:sp>
          <p:nvSpPr>
            <p:cNvPr id="50" name="Ellipse 49"/>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Fellow </a:t>
              </a:r>
              <a:r>
                <a:rPr lang="de-DE" sz="1800" b="1" kern="1200" dirty="0" err="1" smtClean="0">
                  <a:solidFill>
                    <a:schemeClr val="bg1"/>
                  </a:solidFill>
                </a:rPr>
                <a:t>Citizens</a:t>
              </a:r>
              <a:endParaRPr lang="en-US" sz="1800" b="1" kern="1200" dirty="0">
                <a:solidFill>
                  <a:schemeClr val="bg1"/>
                </a:solidFill>
              </a:endParaRPr>
            </a:p>
          </p:txBody>
        </p:sp>
      </p:grpSp>
      <p:grpSp>
        <p:nvGrpSpPr>
          <p:cNvPr id="54" name="Gruppieren 53"/>
          <p:cNvGrpSpPr/>
          <p:nvPr/>
        </p:nvGrpSpPr>
        <p:grpSpPr>
          <a:xfrm>
            <a:off x="4814530" y="5653344"/>
            <a:ext cx="1426671" cy="1210393"/>
            <a:chOff x="3301113" y="2112981"/>
            <a:chExt cx="1606685" cy="1606685"/>
          </a:xfrm>
          <a:solidFill>
            <a:schemeClr val="accent1"/>
          </a:solidFill>
        </p:grpSpPr>
        <p:sp>
          <p:nvSpPr>
            <p:cNvPr id="55" name="Ellipse 54"/>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Board Members</a:t>
              </a:r>
              <a:endParaRPr lang="en-US" sz="1800" b="1" kern="1200" dirty="0">
                <a:solidFill>
                  <a:schemeClr val="bg1"/>
                </a:solidFill>
              </a:endParaRPr>
            </a:p>
          </p:txBody>
        </p:sp>
      </p:grpSp>
      <p:grpSp>
        <p:nvGrpSpPr>
          <p:cNvPr id="57" name="Gruppieren 56"/>
          <p:cNvGrpSpPr/>
          <p:nvPr/>
        </p:nvGrpSpPr>
        <p:grpSpPr>
          <a:xfrm>
            <a:off x="499833" y="5128728"/>
            <a:ext cx="1426671" cy="1210393"/>
            <a:chOff x="3301113" y="2112981"/>
            <a:chExt cx="1606685" cy="1606685"/>
          </a:xfrm>
          <a:solidFill>
            <a:schemeClr val="accent1"/>
          </a:solidFill>
        </p:grpSpPr>
        <p:sp>
          <p:nvSpPr>
            <p:cNvPr id="58" name="Ellipse 57"/>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Suppliers</a:t>
              </a:r>
              <a:endParaRPr lang="en-US" sz="1800" b="1" kern="1200" dirty="0">
                <a:solidFill>
                  <a:schemeClr val="bg1"/>
                </a:solidFill>
              </a:endParaRPr>
            </a:p>
          </p:txBody>
        </p:sp>
      </p:grpSp>
      <p:grpSp>
        <p:nvGrpSpPr>
          <p:cNvPr id="63" name="Gruppieren 62"/>
          <p:cNvGrpSpPr/>
          <p:nvPr/>
        </p:nvGrpSpPr>
        <p:grpSpPr>
          <a:xfrm>
            <a:off x="6642708" y="4983687"/>
            <a:ext cx="1426671" cy="1210393"/>
            <a:chOff x="3301113" y="2112981"/>
            <a:chExt cx="1606685" cy="1606685"/>
          </a:xfrm>
          <a:solidFill>
            <a:schemeClr val="accent1"/>
          </a:solidFill>
        </p:grpSpPr>
        <p:sp>
          <p:nvSpPr>
            <p:cNvPr id="64" name="Ellipse 63"/>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Customer</a:t>
              </a:r>
              <a:endParaRPr lang="en-US" sz="1800" b="1" kern="1200" dirty="0">
                <a:solidFill>
                  <a:schemeClr val="bg1"/>
                </a:solidFill>
              </a:endParaRPr>
            </a:p>
          </p:txBody>
        </p:sp>
      </p:grpSp>
      <p:grpSp>
        <p:nvGrpSpPr>
          <p:cNvPr id="66" name="Gruppieren 65"/>
          <p:cNvGrpSpPr/>
          <p:nvPr/>
        </p:nvGrpSpPr>
        <p:grpSpPr>
          <a:xfrm>
            <a:off x="6471094" y="721642"/>
            <a:ext cx="1426671" cy="1210393"/>
            <a:chOff x="3301113" y="2112981"/>
            <a:chExt cx="1606685" cy="1606685"/>
          </a:xfrm>
          <a:solidFill>
            <a:schemeClr val="accent1"/>
          </a:solidFill>
        </p:grpSpPr>
        <p:sp>
          <p:nvSpPr>
            <p:cNvPr id="67" name="Ellipse 66"/>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Family</a:t>
              </a:r>
              <a:endParaRPr lang="en-US" sz="1800" b="1" kern="1200" dirty="0">
                <a:solidFill>
                  <a:schemeClr val="bg1"/>
                </a:solidFill>
              </a:endParaRPr>
            </a:p>
          </p:txBody>
        </p:sp>
      </p:grpSp>
      <p:grpSp>
        <p:nvGrpSpPr>
          <p:cNvPr id="69" name="Gruppieren 68"/>
          <p:cNvGrpSpPr/>
          <p:nvPr/>
        </p:nvGrpSpPr>
        <p:grpSpPr>
          <a:xfrm>
            <a:off x="868617" y="721643"/>
            <a:ext cx="1426671" cy="1210393"/>
            <a:chOff x="3301113" y="2112981"/>
            <a:chExt cx="1606685" cy="1606685"/>
          </a:xfrm>
          <a:solidFill>
            <a:schemeClr val="accent1"/>
          </a:solidFill>
        </p:grpSpPr>
        <p:sp>
          <p:nvSpPr>
            <p:cNvPr id="70" name="Ellipse 69"/>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Future </a:t>
              </a:r>
              <a:r>
                <a:rPr lang="de-DE" sz="1800" b="1" kern="1200" dirty="0" err="1" smtClean="0">
                  <a:solidFill>
                    <a:schemeClr val="bg1"/>
                  </a:solidFill>
                </a:rPr>
                <a:t>Generat-ions</a:t>
              </a:r>
              <a:endParaRPr lang="en-US" sz="1800" b="1" kern="1200" dirty="0">
                <a:solidFill>
                  <a:schemeClr val="bg1"/>
                </a:solidFill>
              </a:endParaRPr>
            </a:p>
          </p:txBody>
        </p:sp>
      </p:grpSp>
      <p:grpSp>
        <p:nvGrpSpPr>
          <p:cNvPr id="72" name="Gruppieren 71"/>
          <p:cNvGrpSpPr/>
          <p:nvPr/>
        </p:nvGrpSpPr>
        <p:grpSpPr>
          <a:xfrm>
            <a:off x="21637" y="3042068"/>
            <a:ext cx="1426671" cy="1210393"/>
            <a:chOff x="3301113" y="2112981"/>
            <a:chExt cx="1606685" cy="1606685"/>
          </a:xfrm>
          <a:solidFill>
            <a:schemeClr val="accent1"/>
          </a:solidFill>
        </p:grpSpPr>
        <p:sp>
          <p:nvSpPr>
            <p:cNvPr id="73" name="Ellipse 72"/>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Peers</a:t>
              </a:r>
              <a:endParaRPr lang="en-US" sz="1800" b="1" kern="1200" dirty="0">
                <a:solidFill>
                  <a:schemeClr val="bg1"/>
                </a:solidFill>
              </a:endParaRPr>
            </a:p>
          </p:txBody>
        </p:sp>
      </p:grpSp>
      <p:grpSp>
        <p:nvGrpSpPr>
          <p:cNvPr id="75" name="Gruppieren 74"/>
          <p:cNvGrpSpPr/>
          <p:nvPr/>
        </p:nvGrpSpPr>
        <p:grpSpPr>
          <a:xfrm>
            <a:off x="7058525" y="3104583"/>
            <a:ext cx="1426671" cy="1210393"/>
            <a:chOff x="3301113" y="2112981"/>
            <a:chExt cx="1606685" cy="1606685"/>
          </a:xfrm>
          <a:solidFill>
            <a:schemeClr val="accent1"/>
          </a:solidFill>
        </p:grpSpPr>
        <p:sp>
          <p:nvSpPr>
            <p:cNvPr id="76" name="Ellipse 75"/>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Emplo-yees</a:t>
              </a:r>
              <a:r>
                <a:rPr lang="de-DE" sz="1800" b="1" kern="1200" dirty="0" smtClean="0">
                  <a:solidFill>
                    <a:schemeClr val="bg1"/>
                  </a:solidFill>
                </a:rPr>
                <a:t> </a:t>
              </a:r>
              <a:r>
                <a:rPr lang="de-DE" sz="1800" b="1" kern="1200" dirty="0" err="1" smtClean="0">
                  <a:solidFill>
                    <a:schemeClr val="bg1"/>
                  </a:solidFill>
                </a:rPr>
                <a:t>direct</a:t>
              </a:r>
              <a:r>
                <a:rPr lang="de-DE" sz="1800" b="1" kern="1200" dirty="0" smtClean="0">
                  <a:solidFill>
                    <a:schemeClr val="bg1"/>
                  </a:solidFill>
                </a:rPr>
                <a:t> </a:t>
              </a:r>
              <a:r>
                <a:rPr lang="de-DE" sz="1800" b="1" kern="1200" dirty="0" err="1" smtClean="0">
                  <a:solidFill>
                    <a:schemeClr val="bg1"/>
                  </a:solidFill>
                </a:rPr>
                <a:t>report</a:t>
              </a:r>
              <a:endParaRPr lang="en-US" sz="1800" b="1" kern="1200" dirty="0">
                <a:solidFill>
                  <a:schemeClr val="bg1"/>
                </a:solidFill>
              </a:endParaRPr>
            </a:p>
          </p:txBody>
        </p:sp>
      </p:grpSp>
      <p:grpSp>
        <p:nvGrpSpPr>
          <p:cNvPr id="78" name="Gruppieren 77"/>
          <p:cNvGrpSpPr/>
          <p:nvPr/>
        </p:nvGrpSpPr>
        <p:grpSpPr>
          <a:xfrm>
            <a:off x="2617463" y="5674991"/>
            <a:ext cx="1426671" cy="1210393"/>
            <a:chOff x="3301113" y="2112981"/>
            <a:chExt cx="1606685" cy="1606685"/>
          </a:xfrm>
        </p:grpSpPr>
        <p:sp>
          <p:nvSpPr>
            <p:cNvPr id="79" name="Ellipse 78"/>
            <p:cNvSpPr/>
            <p:nvPr/>
          </p:nvSpPr>
          <p:spPr>
            <a:xfrm>
              <a:off x="3301113" y="2112981"/>
              <a:ext cx="1606685" cy="1606685"/>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Ellipse 4"/>
            <p:cNvSpPr/>
            <p:nvPr/>
          </p:nvSpPr>
          <p:spPr>
            <a:xfrm>
              <a:off x="3536407" y="2348275"/>
              <a:ext cx="1136097" cy="1136097"/>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Other Stake-holders</a:t>
              </a:r>
              <a:endParaRPr lang="en-US" sz="1800" b="1" kern="1200" dirty="0">
                <a:solidFill>
                  <a:schemeClr val="bg1"/>
                </a:solidFill>
              </a:endParaRPr>
            </a:p>
          </p:txBody>
        </p:sp>
      </p:grpSp>
      <p:cxnSp>
        <p:nvCxnSpPr>
          <p:cNvPr id="82" name="Gerade Verbindung 81"/>
          <p:cNvCxnSpPr/>
          <p:nvPr/>
        </p:nvCxnSpPr>
        <p:spPr>
          <a:xfrm>
            <a:off x="2498396" y="2175326"/>
            <a:ext cx="353915" cy="2895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755596" y="3709780"/>
            <a:ext cx="50440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flipH="1">
            <a:off x="5658491" y="2056424"/>
            <a:ext cx="414131" cy="37234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flipV="1">
            <a:off x="2230619" y="4719997"/>
            <a:ext cx="386844" cy="3158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5955325" y="4732222"/>
            <a:ext cx="418644" cy="25559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6304546" y="3709780"/>
            <a:ext cx="50440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1" name="Textfeld 150"/>
          <p:cNvSpPr txBox="1"/>
          <p:nvPr/>
        </p:nvSpPr>
        <p:spPr>
          <a:xfrm>
            <a:off x="4592466" y="6165304"/>
            <a:ext cx="5452142" cy="584775"/>
          </a:xfrm>
          <a:prstGeom prst="rect">
            <a:avLst/>
          </a:prstGeom>
          <a:noFill/>
        </p:spPr>
        <p:txBody>
          <a:bodyPr wrap="square" rtlCol="0">
            <a:spAutoFit/>
          </a:bodyPr>
          <a:lstStyle/>
          <a:p>
            <a:pPr algn="ctr"/>
            <a:r>
              <a:rPr lang="de-DE" sz="1600" dirty="0" smtClean="0"/>
              <a:t>Fig 1. The roles model of </a:t>
            </a:r>
          </a:p>
          <a:p>
            <a:pPr algn="ctr"/>
            <a:r>
              <a:rPr lang="de-DE" sz="1600" dirty="0" smtClean="0"/>
              <a:t>responsible leadership</a:t>
            </a:r>
            <a:endParaRPr lang="en-US" sz="1600" dirty="0"/>
          </a:p>
        </p:txBody>
      </p:sp>
      <p:grpSp>
        <p:nvGrpSpPr>
          <p:cNvPr id="157" name="Gruppieren 156"/>
          <p:cNvGrpSpPr/>
          <p:nvPr/>
        </p:nvGrpSpPr>
        <p:grpSpPr>
          <a:xfrm rot="2690588">
            <a:off x="4899990" y="2296866"/>
            <a:ext cx="2594587" cy="2700807"/>
            <a:chOff x="3088640" y="231647"/>
            <a:chExt cx="1759712" cy="1759712"/>
          </a:xfrm>
        </p:grpSpPr>
        <p:sp>
          <p:nvSpPr>
            <p:cNvPr id="158" name="Kreis 157"/>
            <p:cNvSpPr/>
            <p:nvPr/>
          </p:nvSpPr>
          <p:spPr>
            <a:xfrm rot="5400000">
              <a:off x="3088640"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9" name="Kreis 4"/>
            <p:cNvSpPr/>
            <p:nvPr/>
          </p:nvSpPr>
          <p:spPr>
            <a:xfrm>
              <a:off x="3088640"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1024" name="Textfeld 1023"/>
          <p:cNvSpPr txBox="1"/>
          <p:nvPr/>
        </p:nvSpPr>
        <p:spPr>
          <a:xfrm>
            <a:off x="5239095" y="3386077"/>
            <a:ext cx="1483291" cy="584775"/>
          </a:xfrm>
          <a:prstGeom prst="rect">
            <a:avLst/>
          </a:prstGeom>
          <a:noFill/>
        </p:spPr>
        <p:txBody>
          <a:bodyPr wrap="none" rtlCol="0">
            <a:spAutoFit/>
          </a:bodyPr>
          <a:lstStyle/>
          <a:p>
            <a:r>
              <a:rPr lang="de-DE" sz="3200" b="1" dirty="0" err="1" smtClean="0">
                <a:solidFill>
                  <a:schemeClr val="bg1"/>
                </a:solidFill>
              </a:rPr>
              <a:t>Servant</a:t>
            </a:r>
            <a:endParaRPr lang="en-US" b="1" dirty="0">
              <a:solidFill>
                <a:schemeClr val="bg1"/>
              </a:solidFill>
            </a:endParaRPr>
          </a:p>
        </p:txBody>
      </p:sp>
      <p:grpSp>
        <p:nvGrpSpPr>
          <p:cNvPr id="162" name="Gruppieren 161"/>
          <p:cNvGrpSpPr/>
          <p:nvPr/>
        </p:nvGrpSpPr>
        <p:grpSpPr>
          <a:xfrm rot="13706863">
            <a:off x="1073614" y="2296862"/>
            <a:ext cx="2594587" cy="2700807"/>
            <a:chOff x="3088640" y="231647"/>
            <a:chExt cx="1759712" cy="1759712"/>
          </a:xfrm>
        </p:grpSpPr>
        <p:sp>
          <p:nvSpPr>
            <p:cNvPr id="163" name="Kreis 162"/>
            <p:cNvSpPr/>
            <p:nvPr/>
          </p:nvSpPr>
          <p:spPr>
            <a:xfrm rot="5400000">
              <a:off x="3088640"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4" name="Kreis 4"/>
            <p:cNvSpPr/>
            <p:nvPr/>
          </p:nvSpPr>
          <p:spPr>
            <a:xfrm>
              <a:off x="3088640"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156" name="Ellipse 155"/>
          <p:cNvSpPr/>
          <p:nvPr/>
        </p:nvSpPr>
        <p:spPr>
          <a:xfrm>
            <a:off x="3455078" y="2939692"/>
            <a:ext cx="1621232" cy="1511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Character</a:t>
            </a:r>
            <a:r>
              <a:rPr lang="de-DE" b="1" dirty="0" smtClean="0">
                <a:solidFill>
                  <a:schemeClr val="tx1"/>
                </a:solidFill>
              </a:rPr>
              <a:t> </a:t>
            </a:r>
            <a:r>
              <a:rPr lang="de-DE" b="1" dirty="0" err="1" smtClean="0">
                <a:solidFill>
                  <a:schemeClr val="tx1"/>
                </a:solidFill>
              </a:rPr>
              <a:t>Responsible</a:t>
            </a:r>
            <a:r>
              <a:rPr lang="de-DE" b="1" dirty="0" smtClean="0">
                <a:solidFill>
                  <a:schemeClr val="tx1"/>
                </a:solidFill>
              </a:rPr>
              <a:t> Leader Qualities</a:t>
            </a:r>
            <a:endParaRPr lang="en-US" b="1" dirty="0">
              <a:solidFill>
                <a:schemeClr val="tx1"/>
              </a:solidFill>
            </a:endParaRPr>
          </a:p>
        </p:txBody>
      </p:sp>
      <p:sp>
        <p:nvSpPr>
          <p:cNvPr id="1025" name="Textfeld 1024"/>
          <p:cNvSpPr txBox="1"/>
          <p:nvPr/>
        </p:nvSpPr>
        <p:spPr>
          <a:xfrm>
            <a:off x="1937193" y="3417392"/>
            <a:ext cx="1329595" cy="584775"/>
          </a:xfrm>
          <a:prstGeom prst="rect">
            <a:avLst/>
          </a:prstGeom>
          <a:noFill/>
        </p:spPr>
        <p:txBody>
          <a:bodyPr wrap="none" rtlCol="0">
            <a:spAutoFit/>
          </a:bodyPr>
          <a:lstStyle/>
          <a:p>
            <a:r>
              <a:rPr lang="de-DE" sz="3200" b="1" dirty="0" err="1" smtClean="0">
                <a:solidFill>
                  <a:schemeClr val="bg1"/>
                </a:solidFill>
              </a:rPr>
              <a:t>Citizen</a:t>
            </a:r>
            <a:endParaRPr lang="en-US" sz="3200" b="1" dirty="0">
              <a:solidFill>
                <a:schemeClr val="bg1"/>
              </a:solidFill>
            </a:endParaRPr>
          </a:p>
        </p:txBody>
      </p:sp>
      <p:cxnSp>
        <p:nvCxnSpPr>
          <p:cNvPr id="166" name="Gerade Verbindung 165"/>
          <p:cNvCxnSpPr/>
          <p:nvPr/>
        </p:nvCxnSpPr>
        <p:spPr>
          <a:xfrm>
            <a:off x="1907996" y="3862180"/>
            <a:ext cx="50440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Gerade Verbindung 166"/>
          <p:cNvCxnSpPr>
            <a:stCxn id="50" idx="4"/>
            <a:endCxn id="11" idx="0"/>
          </p:cNvCxnSpPr>
          <p:nvPr/>
        </p:nvCxnSpPr>
        <p:spPr>
          <a:xfrm>
            <a:off x="4282273" y="1668536"/>
            <a:ext cx="1" cy="2635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0" name="Gerade Verbindung 169"/>
          <p:cNvCxnSpPr/>
          <p:nvPr/>
        </p:nvCxnSpPr>
        <p:spPr>
          <a:xfrm flipH="1">
            <a:off x="3455079" y="5365764"/>
            <a:ext cx="113858" cy="3518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3" name="Gerade Verbindung 172"/>
          <p:cNvCxnSpPr/>
          <p:nvPr/>
        </p:nvCxnSpPr>
        <p:spPr>
          <a:xfrm>
            <a:off x="5023461" y="5352064"/>
            <a:ext cx="192975" cy="3229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5" name="Gerade Verbindung 174"/>
          <p:cNvCxnSpPr>
            <a:endCxn id="64" idx="1"/>
          </p:cNvCxnSpPr>
          <p:nvPr/>
        </p:nvCxnSpPr>
        <p:spPr>
          <a:xfrm>
            <a:off x="6637120" y="4942335"/>
            <a:ext cx="214519" cy="2186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7" name="Gerade Verbindung 176"/>
          <p:cNvCxnSpPr/>
          <p:nvPr/>
        </p:nvCxnSpPr>
        <p:spPr>
          <a:xfrm flipH="1">
            <a:off x="6908195" y="3715291"/>
            <a:ext cx="24398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9" name="Gerade Verbindung 178"/>
          <p:cNvCxnSpPr/>
          <p:nvPr/>
        </p:nvCxnSpPr>
        <p:spPr>
          <a:xfrm flipH="1">
            <a:off x="1366039" y="3670285"/>
            <a:ext cx="459687" cy="817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1" name="Gerade Verbindung 180"/>
          <p:cNvCxnSpPr/>
          <p:nvPr/>
        </p:nvCxnSpPr>
        <p:spPr>
          <a:xfrm flipH="1">
            <a:off x="6471094" y="1832493"/>
            <a:ext cx="337856" cy="34283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nvCxnSpPr>
        <p:spPr>
          <a:xfrm>
            <a:off x="2008694" y="1752325"/>
            <a:ext cx="286594" cy="2515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6" name="Gerade Verbindung 185"/>
          <p:cNvCxnSpPr/>
          <p:nvPr/>
        </p:nvCxnSpPr>
        <p:spPr>
          <a:xfrm>
            <a:off x="1755595" y="5470423"/>
            <a:ext cx="1" cy="2635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7" name="Gerade Verbindung 186"/>
          <p:cNvCxnSpPr/>
          <p:nvPr/>
        </p:nvCxnSpPr>
        <p:spPr>
          <a:xfrm>
            <a:off x="3261200" y="3257508"/>
            <a:ext cx="1" cy="26350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8" name="Gerade Verbindung 187"/>
          <p:cNvCxnSpPr/>
          <p:nvPr/>
        </p:nvCxnSpPr>
        <p:spPr>
          <a:xfrm flipV="1">
            <a:off x="1710776" y="5128728"/>
            <a:ext cx="297918" cy="23703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1" name="Title 1"/>
          <p:cNvSpPr>
            <a:spLocks noGrp="1"/>
          </p:cNvSpPr>
          <p:nvPr>
            <p:ph type="title"/>
          </p:nvPr>
        </p:nvSpPr>
        <p:spPr>
          <a:xfrm>
            <a:off x="467544" y="-315416"/>
            <a:ext cx="7620000" cy="1143000"/>
          </a:xfrm>
        </p:spPr>
        <p:txBody>
          <a:bodyPr/>
          <a:lstStyle/>
          <a:p>
            <a:pPr algn="ctr"/>
            <a:r>
              <a:rPr lang="en-US" sz="3600" dirty="0" smtClean="0"/>
              <a:t>Roles of Responsible Leadership</a:t>
            </a:r>
            <a:endParaRPr lang="en-US" sz="3600" dirty="0"/>
          </a:p>
        </p:txBody>
      </p:sp>
    </p:spTree>
    <p:extLst>
      <p:ext uri="{BB962C8B-B14F-4D97-AF65-F5344CB8AC3E}">
        <p14:creationId xmlns:p14="http://schemas.microsoft.com/office/powerpoint/2010/main" val="20107342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Gerade Verbindung 13"/>
          <p:cNvCxnSpPr>
            <a:endCxn id="11" idx="5"/>
          </p:cNvCxnSpPr>
          <p:nvPr/>
        </p:nvCxnSpPr>
        <p:spPr>
          <a:xfrm>
            <a:off x="5023930" y="4463379"/>
            <a:ext cx="688306" cy="278016"/>
          </a:xfrm>
          <a:prstGeom prst="line">
            <a:avLst/>
          </a:prstGeom>
        </p:spPr>
        <p:style>
          <a:lnRef idx="1">
            <a:schemeClr val="accent1"/>
          </a:lnRef>
          <a:fillRef idx="0">
            <a:schemeClr val="accent1"/>
          </a:fillRef>
          <a:effectRef idx="0">
            <a:schemeClr val="accent1"/>
          </a:effectRef>
          <a:fontRef idx="minor">
            <a:schemeClr val="tx1"/>
          </a:fontRef>
        </p:style>
      </p:cxnSp>
      <p:grpSp>
        <p:nvGrpSpPr>
          <p:cNvPr id="53" name="Gruppieren 52"/>
          <p:cNvGrpSpPr/>
          <p:nvPr/>
        </p:nvGrpSpPr>
        <p:grpSpPr>
          <a:xfrm>
            <a:off x="2260001" y="1731097"/>
            <a:ext cx="4044545" cy="3526784"/>
            <a:chOff x="2163550" y="1484782"/>
            <a:chExt cx="4522651" cy="4032448"/>
          </a:xfrm>
          <a:solidFill>
            <a:schemeClr val="accent1">
              <a:lumMod val="60000"/>
              <a:lumOff val="40000"/>
            </a:schemeClr>
          </a:solidFill>
        </p:grpSpPr>
        <p:grpSp>
          <p:nvGrpSpPr>
            <p:cNvPr id="10" name="Gruppieren 9"/>
            <p:cNvGrpSpPr/>
            <p:nvPr/>
          </p:nvGrpSpPr>
          <p:grpSpPr>
            <a:xfrm>
              <a:off x="2163550" y="1484782"/>
              <a:ext cx="4522651" cy="4032448"/>
              <a:chOff x="3301113" y="2112981"/>
              <a:chExt cx="1606685" cy="1606685"/>
            </a:xfrm>
            <a:grpFill/>
          </p:grpSpPr>
          <p:sp>
            <p:nvSpPr>
              <p:cNvPr id="11" name="Ellipse 10"/>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p:txBody>
          </p:sp>
        </p:grpSp>
        <p:grpSp>
          <p:nvGrpSpPr>
            <p:cNvPr id="52" name="Gruppieren 51"/>
            <p:cNvGrpSpPr/>
            <p:nvPr/>
          </p:nvGrpSpPr>
          <p:grpSpPr>
            <a:xfrm>
              <a:off x="2407871" y="1906996"/>
              <a:ext cx="4235319" cy="3133612"/>
              <a:chOff x="2407871" y="1906996"/>
              <a:chExt cx="4235319" cy="3133612"/>
            </a:xfrm>
            <a:grpFill/>
          </p:grpSpPr>
          <p:cxnSp>
            <p:nvCxnSpPr>
              <p:cNvPr id="17" name="Gerade Verbindung 16"/>
              <p:cNvCxnSpPr/>
              <p:nvPr/>
            </p:nvCxnSpPr>
            <p:spPr>
              <a:xfrm>
                <a:off x="2797963" y="2075318"/>
                <a:ext cx="3197997" cy="2851372"/>
              </a:xfrm>
              <a:prstGeom prst="line">
                <a:avLst/>
              </a:prstGeom>
              <a:grpFill/>
              <a:ln w="38100">
                <a:solidFill>
                  <a:schemeClr val="bg1"/>
                </a:solidFill>
              </a:ln>
            </p:spPr>
            <p:style>
              <a:lnRef idx="1">
                <a:schemeClr val="dk1"/>
              </a:lnRef>
              <a:fillRef idx="0">
                <a:schemeClr val="dk1"/>
              </a:fillRef>
              <a:effectRef idx="0">
                <a:schemeClr val="dk1"/>
              </a:effectRef>
              <a:fontRef idx="minor">
                <a:schemeClr val="tx1"/>
              </a:fontRef>
            </p:style>
          </p:cxnSp>
          <p:cxnSp>
            <p:nvCxnSpPr>
              <p:cNvPr id="19" name="Gerade Verbindung 18"/>
              <p:cNvCxnSpPr>
                <a:endCxn id="11" idx="3"/>
              </p:cNvCxnSpPr>
              <p:nvPr/>
            </p:nvCxnSpPr>
            <p:spPr>
              <a:xfrm flipH="1">
                <a:off x="2825877" y="2055924"/>
                <a:ext cx="3107889" cy="2870768"/>
              </a:xfrm>
              <a:prstGeom prst="line">
                <a:avLst/>
              </a:prstGeom>
              <a:grpFill/>
              <a:ln w="57150">
                <a:solidFill>
                  <a:schemeClr val="bg1"/>
                </a:solidFill>
              </a:ln>
            </p:spPr>
            <p:style>
              <a:lnRef idx="1">
                <a:schemeClr val="dk1"/>
              </a:lnRef>
              <a:fillRef idx="0">
                <a:schemeClr val="dk1"/>
              </a:fillRef>
              <a:effectRef idx="0">
                <a:schemeClr val="dk1"/>
              </a:effectRef>
              <a:fontRef idx="minor">
                <a:schemeClr val="tx1"/>
              </a:fontRef>
            </p:style>
          </p:cxnSp>
          <p:grpSp>
            <p:nvGrpSpPr>
              <p:cNvPr id="6" name="Gruppieren 5"/>
              <p:cNvGrpSpPr/>
              <p:nvPr/>
            </p:nvGrpSpPr>
            <p:grpSpPr>
              <a:xfrm>
                <a:off x="3460858" y="2636912"/>
                <a:ext cx="1872208" cy="1728192"/>
                <a:chOff x="3301113" y="2112981"/>
                <a:chExt cx="1606685" cy="1606685"/>
              </a:xfrm>
              <a:grpFill/>
            </p:grpSpPr>
            <p:sp>
              <p:nvSpPr>
                <p:cNvPr id="7" name="Ellipse 6"/>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tx1"/>
                      </a:solidFill>
                    </a:rPr>
                    <a:t>Character</a:t>
                  </a:r>
                  <a:r>
                    <a:rPr lang="de-DE" sz="1800" b="1" kern="1200" dirty="0" smtClean="0">
                      <a:solidFill>
                        <a:schemeClr val="tx1"/>
                      </a:solidFill>
                    </a:rPr>
                    <a:t> </a:t>
                  </a:r>
                  <a:r>
                    <a:rPr lang="de-DE" sz="1800" b="1" kern="1200" dirty="0" err="1" smtClean="0">
                      <a:solidFill>
                        <a:schemeClr val="tx1"/>
                      </a:solidFill>
                    </a:rPr>
                    <a:t>Responsible</a:t>
                  </a:r>
                  <a:r>
                    <a:rPr lang="de-DE" sz="1800" b="1" kern="1200" dirty="0" smtClean="0">
                      <a:solidFill>
                        <a:schemeClr val="tx1"/>
                      </a:solidFill>
                    </a:rPr>
                    <a:t> Leader Qualities</a:t>
                  </a:r>
                  <a:endParaRPr lang="en-US" sz="1800" b="1" kern="1200" dirty="0">
                    <a:solidFill>
                      <a:schemeClr val="tx1"/>
                    </a:solidFill>
                  </a:endParaRPr>
                </a:p>
              </p:txBody>
            </p:sp>
          </p:grpSp>
          <p:sp>
            <p:nvSpPr>
              <p:cNvPr id="20" name="Textfeld 19"/>
              <p:cNvSpPr txBox="1"/>
              <p:nvPr/>
            </p:nvSpPr>
            <p:spPr>
              <a:xfrm>
                <a:off x="3870469" y="1906996"/>
                <a:ext cx="1411364" cy="457477"/>
              </a:xfrm>
              <a:prstGeom prst="rect">
                <a:avLst/>
              </a:prstGeom>
              <a:grpFill/>
            </p:spPr>
            <p:txBody>
              <a:bodyPr wrap="square" rtlCol="0">
                <a:spAutoFit/>
              </a:bodyPr>
              <a:lstStyle/>
              <a:p>
                <a:r>
                  <a:rPr lang="de-DE" sz="2000" b="1" dirty="0" err="1" smtClean="0">
                    <a:solidFill>
                      <a:schemeClr val="bg1"/>
                    </a:solidFill>
                  </a:rPr>
                  <a:t>Visionary</a:t>
                </a:r>
                <a:endParaRPr lang="en-US" sz="2000" b="1" dirty="0">
                  <a:solidFill>
                    <a:schemeClr val="bg1"/>
                  </a:solidFill>
                </a:endParaRPr>
              </a:p>
            </p:txBody>
          </p:sp>
          <p:sp>
            <p:nvSpPr>
              <p:cNvPr id="21" name="Textfeld 20"/>
              <p:cNvSpPr txBox="1"/>
              <p:nvPr/>
            </p:nvSpPr>
            <p:spPr>
              <a:xfrm>
                <a:off x="3870469" y="4583131"/>
                <a:ext cx="1188419" cy="457477"/>
              </a:xfrm>
              <a:prstGeom prst="rect">
                <a:avLst/>
              </a:prstGeom>
              <a:grpFill/>
            </p:spPr>
            <p:txBody>
              <a:bodyPr wrap="square" rtlCol="0">
                <a:spAutoFit/>
              </a:bodyPr>
              <a:lstStyle/>
              <a:p>
                <a:r>
                  <a:rPr lang="de-DE" sz="2000" b="1" dirty="0" smtClean="0">
                    <a:solidFill>
                      <a:schemeClr val="bg1"/>
                    </a:solidFill>
                  </a:rPr>
                  <a:t>Steward</a:t>
                </a:r>
                <a:endParaRPr lang="en-US" sz="2000" b="1" dirty="0">
                  <a:solidFill>
                    <a:schemeClr val="bg1"/>
                  </a:solidFill>
                </a:endParaRPr>
              </a:p>
            </p:txBody>
          </p:sp>
          <p:sp>
            <p:nvSpPr>
              <p:cNvPr id="22" name="Textfeld 21"/>
              <p:cNvSpPr txBox="1"/>
              <p:nvPr/>
            </p:nvSpPr>
            <p:spPr>
              <a:xfrm>
                <a:off x="5469465" y="3296943"/>
                <a:ext cx="1173725" cy="440942"/>
              </a:xfrm>
              <a:prstGeom prst="rect">
                <a:avLst/>
              </a:prstGeom>
              <a:grpFill/>
            </p:spPr>
            <p:txBody>
              <a:bodyPr wrap="square" rtlCol="0">
                <a:spAutoFit/>
              </a:bodyPr>
              <a:lstStyle/>
              <a:p>
                <a:r>
                  <a:rPr lang="de-DE" b="1" dirty="0" err="1" smtClean="0">
                    <a:solidFill>
                      <a:schemeClr val="bg1"/>
                    </a:solidFill>
                  </a:rPr>
                  <a:t>Servant</a:t>
                </a:r>
                <a:endParaRPr lang="en-US" b="1" dirty="0">
                  <a:solidFill>
                    <a:schemeClr val="bg1"/>
                  </a:solidFill>
                </a:endParaRPr>
              </a:p>
            </p:txBody>
          </p:sp>
          <p:sp>
            <p:nvSpPr>
              <p:cNvPr id="23" name="Textfeld 22"/>
              <p:cNvSpPr txBox="1"/>
              <p:nvPr/>
            </p:nvSpPr>
            <p:spPr>
              <a:xfrm>
                <a:off x="2407871" y="3296944"/>
                <a:ext cx="1052987" cy="369332"/>
              </a:xfrm>
              <a:prstGeom prst="rect">
                <a:avLst/>
              </a:prstGeom>
              <a:grpFill/>
            </p:spPr>
            <p:txBody>
              <a:bodyPr wrap="square" rtlCol="0">
                <a:spAutoFit/>
              </a:bodyPr>
              <a:lstStyle/>
              <a:p>
                <a:r>
                  <a:rPr lang="de-DE" b="1" dirty="0" err="1" smtClean="0">
                    <a:solidFill>
                      <a:schemeClr val="bg1"/>
                    </a:solidFill>
                  </a:rPr>
                  <a:t>Citizen</a:t>
                </a:r>
                <a:endParaRPr lang="en-US" b="1" dirty="0">
                  <a:solidFill>
                    <a:schemeClr val="bg1"/>
                  </a:solidFill>
                </a:endParaRPr>
              </a:p>
            </p:txBody>
          </p:sp>
        </p:grpSp>
      </p:grpSp>
      <p:grpSp>
        <p:nvGrpSpPr>
          <p:cNvPr id="49" name="Gruppieren 48"/>
          <p:cNvGrpSpPr/>
          <p:nvPr/>
        </p:nvGrpSpPr>
        <p:grpSpPr>
          <a:xfrm>
            <a:off x="3568937" y="109926"/>
            <a:ext cx="1426671" cy="1210393"/>
            <a:chOff x="3301113" y="2112981"/>
            <a:chExt cx="1606685" cy="1606685"/>
          </a:xfrm>
          <a:solidFill>
            <a:schemeClr val="accent1"/>
          </a:solidFill>
        </p:grpSpPr>
        <p:sp>
          <p:nvSpPr>
            <p:cNvPr id="50" name="Ellipse 49"/>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Fellow </a:t>
              </a:r>
              <a:r>
                <a:rPr lang="de-DE" sz="1800" b="1" kern="1200" dirty="0" err="1" smtClean="0">
                  <a:solidFill>
                    <a:schemeClr val="bg1"/>
                  </a:solidFill>
                </a:rPr>
                <a:t>Citizens</a:t>
              </a:r>
              <a:endParaRPr lang="en-US" sz="1800" b="1" kern="1200" dirty="0">
                <a:solidFill>
                  <a:schemeClr val="bg1"/>
                </a:solidFill>
              </a:endParaRPr>
            </a:p>
          </p:txBody>
        </p:sp>
      </p:grpSp>
      <p:grpSp>
        <p:nvGrpSpPr>
          <p:cNvPr id="54" name="Gruppieren 53"/>
          <p:cNvGrpSpPr/>
          <p:nvPr/>
        </p:nvGrpSpPr>
        <p:grpSpPr>
          <a:xfrm>
            <a:off x="4890811" y="5542088"/>
            <a:ext cx="1426671" cy="1210393"/>
            <a:chOff x="3301113" y="2112981"/>
            <a:chExt cx="1606685" cy="1606685"/>
          </a:xfrm>
          <a:solidFill>
            <a:schemeClr val="accent1"/>
          </a:solidFill>
        </p:grpSpPr>
        <p:sp>
          <p:nvSpPr>
            <p:cNvPr id="55" name="Ellipse 54"/>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Board Members</a:t>
              </a:r>
              <a:endParaRPr lang="en-US" sz="1800" b="1" kern="1200" dirty="0">
                <a:solidFill>
                  <a:schemeClr val="bg1"/>
                </a:solidFill>
              </a:endParaRPr>
            </a:p>
          </p:txBody>
        </p:sp>
      </p:grpSp>
      <p:grpSp>
        <p:nvGrpSpPr>
          <p:cNvPr id="57" name="Gruppieren 56"/>
          <p:cNvGrpSpPr/>
          <p:nvPr/>
        </p:nvGrpSpPr>
        <p:grpSpPr>
          <a:xfrm>
            <a:off x="499833" y="4927788"/>
            <a:ext cx="1426671" cy="1210393"/>
            <a:chOff x="3301113" y="2112981"/>
            <a:chExt cx="1606685" cy="1606685"/>
          </a:xfrm>
          <a:solidFill>
            <a:schemeClr val="accent1"/>
          </a:solidFill>
        </p:grpSpPr>
        <p:sp>
          <p:nvSpPr>
            <p:cNvPr id="58" name="Ellipse 57"/>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Suppliers</a:t>
              </a:r>
              <a:endParaRPr lang="en-US" sz="1800" b="1" kern="1200" dirty="0">
                <a:solidFill>
                  <a:schemeClr val="bg1"/>
                </a:solidFill>
              </a:endParaRPr>
            </a:p>
          </p:txBody>
        </p:sp>
      </p:grpSp>
      <p:grpSp>
        <p:nvGrpSpPr>
          <p:cNvPr id="63" name="Gruppieren 62"/>
          <p:cNvGrpSpPr/>
          <p:nvPr/>
        </p:nvGrpSpPr>
        <p:grpSpPr>
          <a:xfrm>
            <a:off x="6642708" y="4782747"/>
            <a:ext cx="1426671" cy="1210393"/>
            <a:chOff x="3301113" y="2112981"/>
            <a:chExt cx="1606685" cy="1606685"/>
          </a:xfrm>
          <a:solidFill>
            <a:schemeClr val="accent1"/>
          </a:solidFill>
        </p:grpSpPr>
        <p:sp>
          <p:nvSpPr>
            <p:cNvPr id="64" name="Ellipse 63"/>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Customer</a:t>
              </a:r>
              <a:endParaRPr lang="en-US" sz="1800" b="1" kern="1200" dirty="0">
                <a:solidFill>
                  <a:schemeClr val="bg1"/>
                </a:solidFill>
              </a:endParaRPr>
            </a:p>
          </p:txBody>
        </p:sp>
      </p:grpSp>
      <p:grpSp>
        <p:nvGrpSpPr>
          <p:cNvPr id="66" name="Gruppieren 65"/>
          <p:cNvGrpSpPr/>
          <p:nvPr/>
        </p:nvGrpSpPr>
        <p:grpSpPr>
          <a:xfrm>
            <a:off x="6471094" y="520702"/>
            <a:ext cx="1426671" cy="1210393"/>
            <a:chOff x="3301113" y="2112981"/>
            <a:chExt cx="1606685" cy="1606685"/>
          </a:xfrm>
          <a:solidFill>
            <a:schemeClr val="accent1"/>
          </a:solidFill>
        </p:grpSpPr>
        <p:sp>
          <p:nvSpPr>
            <p:cNvPr id="67" name="Ellipse 66"/>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8"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Family</a:t>
              </a:r>
              <a:endParaRPr lang="en-US" sz="1800" b="1" kern="1200" dirty="0">
                <a:solidFill>
                  <a:schemeClr val="bg1"/>
                </a:solidFill>
              </a:endParaRPr>
            </a:p>
          </p:txBody>
        </p:sp>
      </p:grpSp>
      <p:grpSp>
        <p:nvGrpSpPr>
          <p:cNvPr id="69" name="Gruppieren 68"/>
          <p:cNvGrpSpPr/>
          <p:nvPr/>
        </p:nvGrpSpPr>
        <p:grpSpPr>
          <a:xfrm>
            <a:off x="868617" y="520703"/>
            <a:ext cx="1426671" cy="1210393"/>
            <a:chOff x="3301113" y="2112981"/>
            <a:chExt cx="1606685" cy="1606685"/>
          </a:xfrm>
          <a:solidFill>
            <a:schemeClr val="accent1"/>
          </a:solidFill>
        </p:grpSpPr>
        <p:sp>
          <p:nvSpPr>
            <p:cNvPr id="70" name="Ellipse 69"/>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Future </a:t>
              </a:r>
              <a:r>
                <a:rPr lang="de-DE" sz="1800" b="1" kern="1200" dirty="0" err="1" smtClean="0">
                  <a:solidFill>
                    <a:schemeClr val="bg1"/>
                  </a:solidFill>
                </a:rPr>
                <a:t>Generat-ions</a:t>
              </a:r>
              <a:endParaRPr lang="en-US" sz="1800" b="1" kern="1200" dirty="0">
                <a:solidFill>
                  <a:schemeClr val="bg1"/>
                </a:solidFill>
              </a:endParaRPr>
            </a:p>
          </p:txBody>
        </p:sp>
      </p:grpSp>
      <p:grpSp>
        <p:nvGrpSpPr>
          <p:cNvPr id="72" name="Gruppieren 71"/>
          <p:cNvGrpSpPr/>
          <p:nvPr/>
        </p:nvGrpSpPr>
        <p:grpSpPr>
          <a:xfrm>
            <a:off x="21637" y="2841128"/>
            <a:ext cx="1426671" cy="1210393"/>
            <a:chOff x="3301113" y="2112981"/>
            <a:chExt cx="1606685" cy="1606685"/>
          </a:xfrm>
          <a:solidFill>
            <a:schemeClr val="accent1"/>
          </a:solidFill>
        </p:grpSpPr>
        <p:sp>
          <p:nvSpPr>
            <p:cNvPr id="73" name="Ellipse 72"/>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4"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Peers</a:t>
              </a:r>
              <a:endParaRPr lang="en-US" sz="1800" b="1" kern="1200" dirty="0">
                <a:solidFill>
                  <a:schemeClr val="bg1"/>
                </a:solidFill>
              </a:endParaRPr>
            </a:p>
          </p:txBody>
        </p:sp>
      </p:grpSp>
      <p:grpSp>
        <p:nvGrpSpPr>
          <p:cNvPr id="75" name="Gruppieren 74"/>
          <p:cNvGrpSpPr/>
          <p:nvPr/>
        </p:nvGrpSpPr>
        <p:grpSpPr>
          <a:xfrm>
            <a:off x="7058525" y="2903643"/>
            <a:ext cx="1426671" cy="1210393"/>
            <a:chOff x="3301113" y="2112981"/>
            <a:chExt cx="1606685" cy="1606685"/>
          </a:xfrm>
          <a:solidFill>
            <a:schemeClr val="accent1"/>
          </a:solidFill>
        </p:grpSpPr>
        <p:sp>
          <p:nvSpPr>
            <p:cNvPr id="76" name="Ellipse 75"/>
            <p:cNvSpPr/>
            <p:nvPr/>
          </p:nvSpPr>
          <p:spPr>
            <a:xfrm>
              <a:off x="3301113" y="2112981"/>
              <a:ext cx="1606685" cy="1606685"/>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7" name="Ellipse 4"/>
            <p:cNvSpPr/>
            <p:nvPr/>
          </p:nvSpPr>
          <p:spPr>
            <a:xfrm>
              <a:off x="3536407" y="2348275"/>
              <a:ext cx="1136097" cy="113609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Emplo-yees</a:t>
              </a:r>
              <a:r>
                <a:rPr lang="de-DE" sz="1800" b="1" kern="1200" dirty="0" smtClean="0">
                  <a:solidFill>
                    <a:schemeClr val="bg1"/>
                  </a:solidFill>
                </a:rPr>
                <a:t> </a:t>
              </a:r>
              <a:r>
                <a:rPr lang="de-DE" sz="1800" b="1" kern="1200" dirty="0" err="1" smtClean="0">
                  <a:solidFill>
                    <a:schemeClr val="bg1"/>
                  </a:solidFill>
                </a:rPr>
                <a:t>direct</a:t>
              </a:r>
              <a:r>
                <a:rPr lang="de-DE" sz="1800" b="1" kern="1200" dirty="0" smtClean="0">
                  <a:solidFill>
                    <a:schemeClr val="bg1"/>
                  </a:solidFill>
                </a:rPr>
                <a:t> </a:t>
              </a:r>
              <a:r>
                <a:rPr lang="de-DE" sz="1800" b="1" kern="1200" dirty="0" err="1" smtClean="0">
                  <a:solidFill>
                    <a:schemeClr val="bg1"/>
                  </a:solidFill>
                </a:rPr>
                <a:t>report</a:t>
              </a:r>
              <a:endParaRPr lang="en-US" sz="1800" b="1" kern="1200" dirty="0">
                <a:solidFill>
                  <a:schemeClr val="bg1"/>
                </a:solidFill>
              </a:endParaRPr>
            </a:p>
          </p:txBody>
        </p:sp>
      </p:grpSp>
      <p:grpSp>
        <p:nvGrpSpPr>
          <p:cNvPr id="78" name="Gruppieren 77"/>
          <p:cNvGrpSpPr/>
          <p:nvPr/>
        </p:nvGrpSpPr>
        <p:grpSpPr>
          <a:xfrm>
            <a:off x="2502507" y="5629662"/>
            <a:ext cx="1426671" cy="1210393"/>
            <a:chOff x="3301113" y="2112981"/>
            <a:chExt cx="1606685" cy="1606685"/>
          </a:xfrm>
        </p:grpSpPr>
        <p:sp>
          <p:nvSpPr>
            <p:cNvPr id="79" name="Ellipse 78"/>
            <p:cNvSpPr/>
            <p:nvPr/>
          </p:nvSpPr>
          <p:spPr>
            <a:xfrm>
              <a:off x="3301113" y="2112981"/>
              <a:ext cx="1606685" cy="1606685"/>
            </a:xfrm>
            <a:prstGeom prst="ellipse">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0" name="Ellipse 4"/>
            <p:cNvSpPr/>
            <p:nvPr/>
          </p:nvSpPr>
          <p:spPr>
            <a:xfrm>
              <a:off x="3536407" y="2348275"/>
              <a:ext cx="1136097" cy="1136097"/>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de-DE" sz="1800" b="1" kern="1200" dirty="0" smtClean="0">
                  <a:solidFill>
                    <a:schemeClr val="bg1"/>
                  </a:solidFill>
                </a:rPr>
                <a:t>Other Stake-holders</a:t>
              </a:r>
              <a:endParaRPr lang="en-US" sz="1800" b="1" kern="1200" dirty="0">
                <a:solidFill>
                  <a:schemeClr val="bg1"/>
                </a:solidFill>
              </a:endParaRPr>
            </a:p>
          </p:txBody>
        </p:sp>
      </p:grpSp>
      <p:cxnSp>
        <p:nvCxnSpPr>
          <p:cNvPr id="90" name="Gerade Verbindung 89"/>
          <p:cNvCxnSpPr/>
          <p:nvPr/>
        </p:nvCxnSpPr>
        <p:spPr>
          <a:xfrm flipV="1">
            <a:off x="1825726" y="4519057"/>
            <a:ext cx="791737" cy="64576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p:nvCxnSpPr>
        <p:spPr>
          <a:xfrm>
            <a:off x="5955325" y="4531282"/>
            <a:ext cx="896315" cy="49856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5" name="Gerade Verbindung 94"/>
          <p:cNvCxnSpPr>
            <a:endCxn id="76" idx="2"/>
          </p:cNvCxnSpPr>
          <p:nvPr/>
        </p:nvCxnSpPr>
        <p:spPr>
          <a:xfrm>
            <a:off x="6304546" y="3508840"/>
            <a:ext cx="75397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7" name="Gerade Verbindung 166"/>
          <p:cNvCxnSpPr>
            <a:stCxn id="50" idx="4"/>
            <a:endCxn id="11" idx="0"/>
          </p:cNvCxnSpPr>
          <p:nvPr/>
        </p:nvCxnSpPr>
        <p:spPr>
          <a:xfrm>
            <a:off x="4282273" y="1320319"/>
            <a:ext cx="1" cy="41077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0" name="Gerade Verbindung 169"/>
          <p:cNvCxnSpPr/>
          <p:nvPr/>
        </p:nvCxnSpPr>
        <p:spPr>
          <a:xfrm flipH="1">
            <a:off x="3455079" y="5164824"/>
            <a:ext cx="113858" cy="35185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3" name="Gerade Verbindung 172"/>
          <p:cNvCxnSpPr/>
          <p:nvPr/>
        </p:nvCxnSpPr>
        <p:spPr>
          <a:xfrm>
            <a:off x="5023461" y="5151124"/>
            <a:ext cx="192975" cy="32292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9" name="Gerade Verbindung 178"/>
          <p:cNvCxnSpPr>
            <a:stCxn id="11" idx="2"/>
          </p:cNvCxnSpPr>
          <p:nvPr/>
        </p:nvCxnSpPr>
        <p:spPr>
          <a:xfrm flipH="1" flipV="1">
            <a:off x="1366040" y="3477524"/>
            <a:ext cx="893961" cy="169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1" name="Gerade Verbindung 180"/>
          <p:cNvCxnSpPr/>
          <p:nvPr/>
        </p:nvCxnSpPr>
        <p:spPr>
          <a:xfrm flipH="1">
            <a:off x="5955325" y="1631553"/>
            <a:ext cx="853625" cy="8689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4" name="Gerade Verbindung 183"/>
          <p:cNvCxnSpPr/>
          <p:nvPr/>
        </p:nvCxnSpPr>
        <p:spPr>
          <a:xfrm>
            <a:off x="2008694" y="1551385"/>
            <a:ext cx="843618" cy="7659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86" name="Gerade Verbindung 185"/>
          <p:cNvCxnSpPr/>
          <p:nvPr/>
        </p:nvCxnSpPr>
        <p:spPr>
          <a:xfrm>
            <a:off x="1755595" y="5269483"/>
            <a:ext cx="1" cy="263501"/>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1" name="Gruppieren 80"/>
          <p:cNvGrpSpPr/>
          <p:nvPr/>
        </p:nvGrpSpPr>
        <p:grpSpPr>
          <a:xfrm rot="18762716">
            <a:off x="2924258" y="419418"/>
            <a:ext cx="2594587" cy="2700807"/>
            <a:chOff x="3088640" y="231647"/>
            <a:chExt cx="1759712" cy="1759712"/>
          </a:xfrm>
        </p:grpSpPr>
        <p:sp>
          <p:nvSpPr>
            <p:cNvPr id="84" name="Kreis 83"/>
            <p:cNvSpPr/>
            <p:nvPr/>
          </p:nvSpPr>
          <p:spPr>
            <a:xfrm rot="5400000">
              <a:off x="3088640"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5" name="Kreis 4"/>
            <p:cNvSpPr/>
            <p:nvPr/>
          </p:nvSpPr>
          <p:spPr>
            <a:xfrm>
              <a:off x="3088640"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86" name="Textfeld 85"/>
          <p:cNvSpPr txBox="1"/>
          <p:nvPr/>
        </p:nvSpPr>
        <p:spPr>
          <a:xfrm>
            <a:off x="3577184" y="1630718"/>
            <a:ext cx="1776640" cy="584775"/>
          </a:xfrm>
          <a:prstGeom prst="rect">
            <a:avLst/>
          </a:prstGeom>
          <a:noFill/>
        </p:spPr>
        <p:txBody>
          <a:bodyPr wrap="none" rtlCol="0">
            <a:spAutoFit/>
          </a:bodyPr>
          <a:lstStyle/>
          <a:p>
            <a:r>
              <a:rPr lang="de-DE" sz="3200" b="1" dirty="0" err="1" smtClean="0">
                <a:solidFill>
                  <a:schemeClr val="bg1"/>
                </a:solidFill>
              </a:rPr>
              <a:t>Visionary</a:t>
            </a:r>
            <a:endParaRPr lang="en-US" sz="3200" b="1" dirty="0">
              <a:solidFill>
                <a:schemeClr val="bg1"/>
              </a:solidFill>
            </a:endParaRPr>
          </a:p>
        </p:txBody>
      </p:sp>
      <p:grpSp>
        <p:nvGrpSpPr>
          <p:cNvPr id="87" name="Gruppieren 86"/>
          <p:cNvGrpSpPr/>
          <p:nvPr/>
        </p:nvGrpSpPr>
        <p:grpSpPr>
          <a:xfrm rot="7995881">
            <a:off x="3010407" y="3872967"/>
            <a:ext cx="2594587" cy="2700807"/>
            <a:chOff x="3088640" y="231647"/>
            <a:chExt cx="1759712" cy="1759712"/>
          </a:xfrm>
        </p:grpSpPr>
        <p:sp>
          <p:nvSpPr>
            <p:cNvPr id="89" name="Kreis 88"/>
            <p:cNvSpPr/>
            <p:nvPr/>
          </p:nvSpPr>
          <p:spPr>
            <a:xfrm rot="5400000">
              <a:off x="3088640" y="231647"/>
              <a:ext cx="1759712" cy="1759712"/>
            </a:xfrm>
            <a:prstGeom prst="pieWedg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1" name="Kreis 4"/>
            <p:cNvSpPr/>
            <p:nvPr/>
          </p:nvSpPr>
          <p:spPr>
            <a:xfrm>
              <a:off x="3088640" y="747055"/>
              <a:ext cx="1244304" cy="1244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kern="1200"/>
            </a:p>
          </p:txBody>
        </p:sp>
      </p:grpSp>
      <p:sp>
        <p:nvSpPr>
          <p:cNvPr id="92" name="Textfeld 91"/>
          <p:cNvSpPr txBox="1"/>
          <p:nvPr/>
        </p:nvSpPr>
        <p:spPr>
          <a:xfrm>
            <a:off x="3515665" y="4737458"/>
            <a:ext cx="1585306" cy="584775"/>
          </a:xfrm>
          <a:prstGeom prst="rect">
            <a:avLst/>
          </a:prstGeom>
          <a:noFill/>
        </p:spPr>
        <p:txBody>
          <a:bodyPr wrap="none" rtlCol="0">
            <a:spAutoFit/>
          </a:bodyPr>
          <a:lstStyle/>
          <a:p>
            <a:r>
              <a:rPr lang="de-DE" sz="3200" b="1" dirty="0" smtClean="0">
                <a:solidFill>
                  <a:schemeClr val="bg1"/>
                </a:solidFill>
              </a:rPr>
              <a:t>Steward</a:t>
            </a:r>
            <a:endParaRPr lang="en-US" b="1" dirty="0">
              <a:solidFill>
                <a:schemeClr val="bg1"/>
              </a:solidFill>
            </a:endParaRPr>
          </a:p>
        </p:txBody>
      </p:sp>
      <p:sp>
        <p:nvSpPr>
          <p:cNvPr id="156" name="Ellipse 155"/>
          <p:cNvSpPr/>
          <p:nvPr/>
        </p:nvSpPr>
        <p:spPr>
          <a:xfrm>
            <a:off x="3455078" y="2738752"/>
            <a:ext cx="1621232" cy="15114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smtClean="0">
                <a:solidFill>
                  <a:schemeClr val="tx1"/>
                </a:solidFill>
              </a:rPr>
              <a:t>Character</a:t>
            </a:r>
            <a:r>
              <a:rPr lang="de-DE" b="1" dirty="0" smtClean="0">
                <a:solidFill>
                  <a:schemeClr val="tx1"/>
                </a:solidFill>
              </a:rPr>
              <a:t> </a:t>
            </a:r>
            <a:r>
              <a:rPr lang="de-DE" b="1" dirty="0" err="1" smtClean="0">
                <a:solidFill>
                  <a:schemeClr val="tx1"/>
                </a:solidFill>
              </a:rPr>
              <a:t>Responsible</a:t>
            </a:r>
            <a:r>
              <a:rPr lang="de-DE" b="1" dirty="0" smtClean="0">
                <a:solidFill>
                  <a:schemeClr val="tx1"/>
                </a:solidFill>
              </a:rPr>
              <a:t> Leader Qualities</a:t>
            </a:r>
            <a:endParaRPr lang="en-US" b="1" dirty="0">
              <a:solidFill>
                <a:schemeClr val="tx1"/>
              </a:solidFill>
            </a:endParaRPr>
          </a:p>
        </p:txBody>
      </p:sp>
      <p:sp>
        <p:nvSpPr>
          <p:cNvPr id="82" name="Textfeld 150"/>
          <p:cNvSpPr txBox="1"/>
          <p:nvPr/>
        </p:nvSpPr>
        <p:spPr>
          <a:xfrm>
            <a:off x="4644008" y="6165304"/>
            <a:ext cx="5452142" cy="584775"/>
          </a:xfrm>
          <a:prstGeom prst="rect">
            <a:avLst/>
          </a:prstGeom>
          <a:noFill/>
        </p:spPr>
        <p:txBody>
          <a:bodyPr wrap="square" rtlCol="0">
            <a:spAutoFit/>
          </a:bodyPr>
          <a:lstStyle/>
          <a:p>
            <a:pPr algn="ctr"/>
            <a:r>
              <a:rPr lang="de-DE" sz="1600" dirty="0" smtClean="0"/>
              <a:t>Fig 1. The roles model of </a:t>
            </a:r>
          </a:p>
          <a:p>
            <a:pPr algn="ctr"/>
            <a:r>
              <a:rPr lang="de-DE" sz="1600" dirty="0" smtClean="0"/>
              <a:t>responsible leadership</a:t>
            </a:r>
            <a:endParaRPr lang="en-US" sz="1600" dirty="0"/>
          </a:p>
        </p:txBody>
      </p:sp>
    </p:spTree>
    <p:extLst>
      <p:ext uri="{BB962C8B-B14F-4D97-AF65-F5344CB8AC3E}">
        <p14:creationId xmlns:p14="http://schemas.microsoft.com/office/powerpoint/2010/main" val="318866906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Attributes of a Responsible Leader</a:t>
            </a:r>
            <a:endParaRPr lang="en-GB" dirty="0"/>
          </a:p>
        </p:txBody>
      </p:sp>
      <p:sp>
        <p:nvSpPr>
          <p:cNvPr id="3" name="Content Placeholder 2"/>
          <p:cNvSpPr>
            <a:spLocks noGrp="1"/>
          </p:cNvSpPr>
          <p:nvPr>
            <p:ph idx="1"/>
          </p:nvPr>
        </p:nvSpPr>
        <p:spPr/>
        <p:txBody>
          <a:bodyPr>
            <a:noAutofit/>
          </a:bodyPr>
          <a:lstStyle/>
          <a:p>
            <a:r>
              <a:rPr lang="en-GB" sz="2000" b="1" dirty="0" smtClean="0"/>
              <a:t>Integrity</a:t>
            </a:r>
          </a:p>
          <a:p>
            <a:pPr marL="114300" indent="0">
              <a:buNone/>
            </a:pPr>
            <a:endParaRPr lang="en-US" sz="2000" dirty="0" smtClean="0"/>
          </a:p>
          <a:p>
            <a:r>
              <a:rPr lang="en-GB" sz="2000" b="1" dirty="0" smtClean="0"/>
              <a:t>Open-mindedness</a:t>
            </a:r>
          </a:p>
          <a:p>
            <a:pPr marL="114300" indent="0">
              <a:buNone/>
            </a:pPr>
            <a:endParaRPr lang="en-GB" sz="2000" dirty="0" smtClean="0"/>
          </a:p>
          <a:p>
            <a:r>
              <a:rPr lang="en-GB" sz="2000" b="1" dirty="0" smtClean="0"/>
              <a:t>Taking a long-term perspective</a:t>
            </a:r>
            <a:endParaRPr lang="en-US" sz="2000" dirty="0" smtClean="0"/>
          </a:p>
          <a:p>
            <a:endParaRPr lang="en-US" sz="2000" b="1" dirty="0"/>
          </a:p>
          <a:p>
            <a:r>
              <a:rPr lang="en-GB" sz="2000" b="1" dirty="0" smtClean="0"/>
              <a:t>Demonstrating ethical behaviour</a:t>
            </a:r>
          </a:p>
          <a:p>
            <a:pPr marL="114300" indent="0">
              <a:buNone/>
            </a:pPr>
            <a:endParaRPr lang="en-GB" sz="2000" b="1" dirty="0"/>
          </a:p>
          <a:p>
            <a:r>
              <a:rPr lang="en-GB" sz="2000" b="1" dirty="0" smtClean="0"/>
              <a:t>Care for people</a:t>
            </a:r>
          </a:p>
          <a:p>
            <a:pPr marL="114300" indent="0">
              <a:buNone/>
            </a:pPr>
            <a:endParaRPr lang="en-GB" sz="2000" b="1" dirty="0" smtClean="0"/>
          </a:p>
          <a:p>
            <a:r>
              <a:rPr lang="en-GB" sz="2000" dirty="0" smtClean="0"/>
              <a:t> </a:t>
            </a:r>
            <a:r>
              <a:rPr lang="en-GB" sz="2000" b="1" dirty="0" smtClean="0"/>
              <a:t>Communications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247900"/>
            <a:ext cx="2619375"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6358681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103188"/>
            <a:ext cx="7620000" cy="1143000"/>
          </a:xfrm>
        </p:spPr>
        <p:txBody>
          <a:bodyPr/>
          <a:lstStyle/>
          <a:p>
            <a:r>
              <a:rPr lang="en-US" sz="3800" dirty="0" smtClean="0"/>
              <a:t>Principles of Responsible Leadership</a:t>
            </a:r>
            <a:endParaRPr lang="en-US" sz="3800" dirty="0"/>
          </a:p>
        </p:txBody>
      </p:sp>
      <p:sp>
        <p:nvSpPr>
          <p:cNvPr id="8" name="TextBox 7"/>
          <p:cNvSpPr txBox="1"/>
          <p:nvPr/>
        </p:nvSpPr>
        <p:spPr>
          <a:xfrm>
            <a:off x="2564160" y="6355804"/>
            <a:ext cx="3290882" cy="369332"/>
          </a:xfrm>
          <a:prstGeom prst="rect">
            <a:avLst/>
          </a:prstGeom>
          <a:noFill/>
        </p:spPr>
        <p:txBody>
          <a:bodyPr wrap="square" rtlCol="0">
            <a:spAutoFit/>
          </a:bodyPr>
          <a:lstStyle/>
          <a:p>
            <a:pPr algn="ctr"/>
            <a:r>
              <a:rPr lang="en-US" dirty="0" smtClean="0"/>
              <a:t>(</a:t>
            </a:r>
            <a:r>
              <a:rPr lang="en-US" dirty="0" err="1" smtClean="0"/>
              <a:t>Northouse</a:t>
            </a:r>
            <a:r>
              <a:rPr lang="en-US" dirty="0" smtClean="0"/>
              <a:t>, 2012, p. 431)</a:t>
            </a:r>
            <a:endParaRPr lang="en-US" dirty="0"/>
          </a:p>
        </p:txBody>
      </p:sp>
      <p:graphicFrame>
        <p:nvGraphicFramePr>
          <p:cNvPr id="3" name="Diagram 2"/>
          <p:cNvGraphicFramePr/>
          <p:nvPr>
            <p:extLst>
              <p:ext uri="{D42A27DB-BD31-4B8C-83A1-F6EECF244321}">
                <p14:modId xmlns:p14="http://schemas.microsoft.com/office/powerpoint/2010/main" val="3484559772"/>
              </p:ext>
            </p:extLst>
          </p:nvPr>
        </p:nvGraphicFramePr>
        <p:xfrm>
          <a:off x="323528" y="1196752"/>
          <a:ext cx="7632848"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0780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0"/>
            <a:ext cx="7272808" cy="1143000"/>
          </a:xfrm>
        </p:spPr>
        <p:txBody>
          <a:bodyPr/>
          <a:lstStyle/>
          <a:p>
            <a:r>
              <a:rPr lang="en-GB" dirty="0" smtClean="0"/>
              <a:t>Responsible leadership</a:t>
            </a:r>
            <a:br>
              <a:rPr lang="en-GB" dirty="0" smtClean="0"/>
            </a:br>
            <a:r>
              <a:rPr lang="en-GB" sz="2800" dirty="0" smtClean="0"/>
              <a:t>interpreted differently across countries</a:t>
            </a:r>
            <a:endParaRPr lang="en-GB" sz="2800" dirty="0"/>
          </a:p>
        </p:txBody>
      </p:sp>
      <p:sp>
        <p:nvSpPr>
          <p:cNvPr id="3" name="Content Placeholder 2"/>
          <p:cNvSpPr>
            <a:spLocks noGrp="1"/>
          </p:cNvSpPr>
          <p:nvPr>
            <p:ph idx="1"/>
          </p:nvPr>
        </p:nvSpPr>
        <p:spPr/>
        <p:txBody>
          <a:bodyPr>
            <a:normAutofit/>
          </a:bodyPr>
          <a:lstStyle/>
          <a:p>
            <a:pPr marL="114300" indent="0">
              <a:buNone/>
            </a:pPr>
            <a:endParaRPr lang="en-GB" dirty="0" smtClean="0"/>
          </a:p>
          <a:p>
            <a:pPr marL="114300" indent="0">
              <a:buNone/>
            </a:pPr>
            <a:endParaRPr lang="en-GB" dirty="0"/>
          </a:p>
        </p:txBody>
      </p:sp>
      <p:graphicFrame>
        <p:nvGraphicFramePr>
          <p:cNvPr id="6" name="Diagramm 5"/>
          <p:cNvGraphicFramePr/>
          <p:nvPr>
            <p:extLst>
              <p:ext uri="{D42A27DB-BD31-4B8C-83A1-F6EECF244321}">
                <p14:modId xmlns:p14="http://schemas.microsoft.com/office/powerpoint/2010/main" val="4046194715"/>
              </p:ext>
            </p:extLst>
          </p:nvPr>
        </p:nvGraphicFramePr>
        <p:xfrm>
          <a:off x="-1044624" y="548680"/>
          <a:ext cx="5688632" cy="3635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355204" y="4196625"/>
            <a:ext cx="7776864" cy="4339650"/>
          </a:xfrm>
          <a:prstGeom prst="rect">
            <a:avLst/>
          </a:prstGeom>
          <a:noFill/>
        </p:spPr>
        <p:txBody>
          <a:bodyPr wrap="square" rtlCol="0">
            <a:spAutoFit/>
          </a:bodyPr>
          <a:lstStyle/>
          <a:p>
            <a:r>
              <a:rPr lang="de-DE" sz="2400" dirty="0" err="1" smtClean="0"/>
              <a:t>Example</a:t>
            </a:r>
            <a:r>
              <a:rPr lang="de-DE" sz="2400" dirty="0" smtClean="0"/>
              <a:t>:</a:t>
            </a:r>
          </a:p>
          <a:p>
            <a:endParaRPr lang="de-DE" sz="2400" dirty="0"/>
          </a:p>
          <a:p>
            <a:r>
              <a:rPr lang="de-DE" sz="2400" dirty="0" smtClean="0"/>
              <a:t>Responsibility of a leader</a:t>
            </a:r>
            <a:r>
              <a:rPr lang="de-DE" sz="2400" dirty="0"/>
              <a:t>:</a:t>
            </a:r>
            <a:endParaRPr lang="de-DE" sz="2400" dirty="0" smtClean="0"/>
          </a:p>
          <a:p>
            <a:pPr marL="342900" indent="-342900">
              <a:buFontTx/>
              <a:buChar char="-"/>
            </a:pPr>
            <a:r>
              <a:rPr lang="de-DE" sz="2400" dirty="0"/>
              <a:t>G</a:t>
            </a:r>
            <a:r>
              <a:rPr lang="de-DE" sz="2400" dirty="0" smtClean="0"/>
              <a:t>oes </a:t>
            </a:r>
            <a:r>
              <a:rPr lang="de-DE" sz="2400" dirty="0" err="1" smtClean="0"/>
              <a:t>beyond</a:t>
            </a:r>
            <a:r>
              <a:rPr lang="de-DE" sz="2400" dirty="0" smtClean="0"/>
              <a:t> </a:t>
            </a:r>
            <a:r>
              <a:rPr lang="de-DE" sz="2400" dirty="0" err="1" smtClean="0"/>
              <a:t>the</a:t>
            </a:r>
            <a:r>
              <a:rPr lang="de-DE" sz="2400" dirty="0" smtClean="0"/>
              <a:t> </a:t>
            </a:r>
            <a:r>
              <a:rPr lang="de-DE" sz="2400" dirty="0" err="1" smtClean="0"/>
              <a:t>workplace</a:t>
            </a:r>
            <a:r>
              <a:rPr lang="de-DE" sz="2400" dirty="0" smtClean="0"/>
              <a:t> </a:t>
            </a:r>
            <a:r>
              <a:rPr lang="de-DE" sz="2400" dirty="0" err="1" smtClean="0"/>
              <a:t>and</a:t>
            </a:r>
            <a:r>
              <a:rPr lang="de-DE" sz="2400" dirty="0" smtClean="0"/>
              <a:t> </a:t>
            </a:r>
            <a:r>
              <a:rPr lang="de-DE" sz="2400" dirty="0" err="1" smtClean="0"/>
              <a:t>extends</a:t>
            </a:r>
            <a:r>
              <a:rPr lang="de-DE" sz="2400" dirty="0" smtClean="0"/>
              <a:t> </a:t>
            </a:r>
            <a:r>
              <a:rPr lang="de-DE" sz="2400" dirty="0" err="1" smtClean="0"/>
              <a:t>to</a:t>
            </a:r>
            <a:r>
              <a:rPr lang="de-DE" sz="2400" dirty="0" smtClean="0"/>
              <a:t> </a:t>
            </a:r>
            <a:r>
              <a:rPr lang="de-DE" sz="2400" dirty="0" err="1" smtClean="0"/>
              <a:t>family</a:t>
            </a:r>
            <a:r>
              <a:rPr lang="de-DE" sz="2400" dirty="0" smtClean="0"/>
              <a:t>. </a:t>
            </a:r>
          </a:p>
          <a:p>
            <a:pPr marL="342900" indent="-342900">
              <a:buFontTx/>
              <a:buChar char="-"/>
            </a:pPr>
            <a:r>
              <a:rPr lang="de-DE" sz="2400" dirty="0" smtClean="0"/>
              <a:t>Take care </a:t>
            </a:r>
            <a:r>
              <a:rPr lang="de-DE" sz="2400" dirty="0" err="1" smtClean="0"/>
              <a:t>of</a:t>
            </a:r>
            <a:r>
              <a:rPr lang="de-DE" sz="2400" dirty="0" smtClean="0"/>
              <a:t> </a:t>
            </a:r>
            <a:r>
              <a:rPr lang="de-DE" sz="2400" dirty="0" err="1" smtClean="0"/>
              <a:t>the</a:t>
            </a:r>
            <a:r>
              <a:rPr lang="de-DE" sz="2400" dirty="0" smtClean="0"/>
              <a:t> </a:t>
            </a:r>
            <a:r>
              <a:rPr lang="de-DE" sz="2400" dirty="0" err="1" smtClean="0"/>
              <a:t>employee‘s</a:t>
            </a:r>
            <a:r>
              <a:rPr lang="de-DE" sz="2400" dirty="0" smtClean="0"/>
              <a:t> </a:t>
            </a:r>
            <a:r>
              <a:rPr lang="de-DE" sz="2400" dirty="0" err="1" smtClean="0"/>
              <a:t>entire</a:t>
            </a:r>
            <a:r>
              <a:rPr lang="de-DE" sz="2400" dirty="0" smtClean="0"/>
              <a:t> </a:t>
            </a:r>
            <a:r>
              <a:rPr lang="de-DE" sz="2400" dirty="0" err="1" smtClean="0"/>
              <a:t>family</a:t>
            </a:r>
            <a:r>
              <a:rPr lang="de-DE" sz="2400" dirty="0" smtClean="0"/>
              <a:t> (</a:t>
            </a:r>
            <a:r>
              <a:rPr lang="de-DE" sz="2400" dirty="0" err="1" smtClean="0"/>
              <a:t>e.g</a:t>
            </a:r>
            <a:r>
              <a:rPr lang="de-DE" sz="2400" dirty="0" smtClean="0"/>
              <a:t> </a:t>
            </a:r>
            <a:r>
              <a:rPr lang="de-DE" sz="2400" dirty="0" err="1" smtClean="0"/>
              <a:t>hiring</a:t>
            </a:r>
            <a:r>
              <a:rPr lang="de-DE" sz="2400" dirty="0" smtClean="0"/>
              <a:t> </a:t>
            </a:r>
            <a:r>
              <a:rPr lang="de-DE" sz="2400" dirty="0" err="1" smtClean="0"/>
              <a:t>family</a:t>
            </a:r>
            <a:r>
              <a:rPr lang="de-DE" sz="2400" dirty="0" smtClean="0"/>
              <a:t> </a:t>
            </a:r>
            <a:r>
              <a:rPr lang="de-DE" sz="2400" dirty="0" err="1" smtClean="0"/>
              <a:t>members</a:t>
            </a:r>
            <a:r>
              <a:rPr lang="de-DE" sz="2400" dirty="0" smtClean="0"/>
              <a:t>)</a:t>
            </a:r>
          </a:p>
          <a:p>
            <a:pPr marL="342900" indent="-342900">
              <a:buFontTx/>
              <a:buChar char="-"/>
            </a:pPr>
            <a:endParaRPr lang="de-DE" sz="2400" dirty="0" smtClean="0"/>
          </a:p>
          <a:p>
            <a:endParaRPr lang="de-DE" dirty="0"/>
          </a:p>
          <a:p>
            <a:endParaRPr lang="de-DE" dirty="0" smtClean="0"/>
          </a:p>
          <a:p>
            <a:endParaRPr lang="de-DE" dirty="0"/>
          </a:p>
          <a:p>
            <a:endParaRPr lang="de-DE" dirty="0" smtClean="0"/>
          </a:p>
          <a:p>
            <a:endParaRPr lang="de-DE" dirty="0"/>
          </a:p>
          <a:p>
            <a:r>
              <a:rPr lang="de-DE" dirty="0" smtClean="0"/>
              <a:t> </a:t>
            </a:r>
            <a:endParaRPr lang="en-US" dirty="0"/>
          </a:p>
        </p:txBody>
      </p:sp>
      <p:pic>
        <p:nvPicPr>
          <p:cNvPr id="1026" name="Picture 2" descr="http://www.digitalvisitor.com/wp-content/uploads/2013/04/world-and-people-icon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48" t="22571" r="7104" b="16652"/>
          <a:stretch/>
        </p:blipFill>
        <p:spPr bwMode="auto">
          <a:xfrm>
            <a:off x="3923928" y="1196752"/>
            <a:ext cx="4411261" cy="22319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Japan_flag_-_variant.png"/>
          <p:cNvPicPr>
            <a:picLocks noChangeAspect="1"/>
          </p:cNvPicPr>
          <p:nvPr/>
        </p:nvPicPr>
        <p:blipFill>
          <a:blip r:embed="rId9"/>
          <a:stretch>
            <a:fillRect/>
          </a:stretch>
        </p:blipFill>
        <p:spPr>
          <a:xfrm>
            <a:off x="1676400" y="4191000"/>
            <a:ext cx="762000" cy="533400"/>
          </a:xfrm>
          <a:prstGeom prst="rect">
            <a:avLst/>
          </a:prstGeom>
        </p:spPr>
      </p:pic>
      <p:pic>
        <p:nvPicPr>
          <p:cNvPr id="9" name="Picture 8" descr="Turkey-flag_000.gif"/>
          <p:cNvPicPr>
            <a:picLocks noChangeAspect="1"/>
          </p:cNvPicPr>
          <p:nvPr/>
        </p:nvPicPr>
        <p:blipFill>
          <a:blip r:embed="rId10"/>
          <a:stretch>
            <a:fillRect/>
          </a:stretch>
        </p:blipFill>
        <p:spPr>
          <a:xfrm>
            <a:off x="2743200" y="4191000"/>
            <a:ext cx="837874" cy="557784"/>
          </a:xfrm>
          <a:prstGeom prst="rect">
            <a:avLst/>
          </a:prstGeom>
        </p:spPr>
      </p:pic>
    </p:spTree>
    <p:extLst>
      <p:ext uri="{BB962C8B-B14F-4D97-AF65-F5344CB8AC3E}">
        <p14:creationId xmlns:p14="http://schemas.microsoft.com/office/powerpoint/2010/main" val="231661509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9188"/>
            <a:ext cx="7439472" cy="1143000"/>
          </a:xfrm>
        </p:spPr>
        <p:txBody>
          <a:bodyPr/>
          <a:lstStyle/>
          <a:p>
            <a:r>
              <a:rPr lang="en-GB" sz="2800" dirty="0"/>
              <a:t>Dimensions of </a:t>
            </a:r>
            <a:r>
              <a:rPr lang="en-GB" sz="2800" dirty="0" smtClean="0"/>
              <a:t/>
            </a:r>
            <a:br>
              <a:rPr lang="en-GB" sz="2800" dirty="0" smtClean="0"/>
            </a:br>
            <a:r>
              <a:rPr lang="en-GB" sz="2800" dirty="0" smtClean="0"/>
              <a:t>power </a:t>
            </a:r>
            <a:r>
              <a:rPr lang="en-GB" sz="2800" dirty="0"/>
              <a:t>distance</a:t>
            </a:r>
            <a:endParaRPr lang="en-US" sz="2800"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1144368671"/>
              </p:ext>
            </p:extLst>
          </p:nvPr>
        </p:nvGraphicFramePr>
        <p:xfrm>
          <a:off x="153820" y="1842725"/>
          <a:ext cx="43204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p:cNvGrpSpPr/>
          <p:nvPr/>
        </p:nvGrpSpPr>
        <p:grpSpPr>
          <a:xfrm>
            <a:off x="2240986" y="151979"/>
            <a:ext cx="1745019" cy="1637999"/>
            <a:chOff x="2540755" y="1408738"/>
            <a:chExt cx="2181273" cy="2181273"/>
          </a:xfrm>
        </p:grpSpPr>
        <p:sp>
          <p:nvSpPr>
            <p:cNvPr id="5" name="Ellipse 4"/>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smtClean="0"/>
                <a:t>High power </a:t>
              </a:r>
              <a:r>
                <a:rPr lang="de-DE" sz="2100" kern="1200" dirty="0" err="1" smtClean="0"/>
                <a:t>distance</a:t>
              </a:r>
              <a:endParaRPr lang="en-US" sz="2100" kern="1200" dirty="0"/>
            </a:p>
          </p:txBody>
        </p:sp>
      </p:grpSp>
      <p:grpSp>
        <p:nvGrpSpPr>
          <p:cNvPr id="7" name="Gruppieren 6"/>
          <p:cNvGrpSpPr/>
          <p:nvPr/>
        </p:nvGrpSpPr>
        <p:grpSpPr>
          <a:xfrm>
            <a:off x="5148064" y="137132"/>
            <a:ext cx="1784808" cy="1652845"/>
            <a:chOff x="2540755" y="1408738"/>
            <a:chExt cx="2181273" cy="2181273"/>
          </a:xfrm>
        </p:grpSpPr>
        <p:sp>
          <p:nvSpPr>
            <p:cNvPr id="8" name="Ellipse 7"/>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smtClean="0"/>
                <a:t>Low power </a:t>
              </a:r>
              <a:r>
                <a:rPr lang="de-DE" sz="2100" kern="1200" dirty="0" err="1" smtClean="0"/>
                <a:t>distance</a:t>
              </a:r>
              <a:endParaRPr lang="en-US" sz="2100" kern="1200" dirty="0"/>
            </a:p>
          </p:txBody>
        </p:sp>
      </p:grpSp>
      <p:grpSp>
        <p:nvGrpSpPr>
          <p:cNvPr id="13" name="Gruppieren 12"/>
          <p:cNvGrpSpPr/>
          <p:nvPr/>
        </p:nvGrpSpPr>
        <p:grpSpPr>
          <a:xfrm>
            <a:off x="4644856" y="1918138"/>
            <a:ext cx="3440012" cy="891099"/>
            <a:chOff x="1555372" y="1282642"/>
            <a:chExt cx="2765107" cy="891099"/>
          </a:xfrm>
        </p:grpSpPr>
        <p:sp>
          <p:nvSpPr>
            <p:cNvPr id="14" name="Auf der gleichen Seite des Rechtecks liegende Ecken abrunden 13"/>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p:txBody>
        </p:sp>
      </p:grpSp>
      <p:sp>
        <p:nvSpPr>
          <p:cNvPr id="23" name="Textfeld 22"/>
          <p:cNvSpPr txBox="1"/>
          <p:nvPr/>
        </p:nvSpPr>
        <p:spPr>
          <a:xfrm>
            <a:off x="1752693" y="3208572"/>
            <a:ext cx="3024336" cy="461665"/>
          </a:xfrm>
          <a:prstGeom prst="rect">
            <a:avLst/>
          </a:prstGeom>
          <a:noFill/>
        </p:spPr>
        <p:txBody>
          <a:bodyPr wrap="square" rtlCol="0">
            <a:spAutoFit/>
          </a:bodyPr>
          <a:lstStyle/>
          <a:p>
            <a:r>
              <a:rPr lang="de-DE" sz="2400" dirty="0" err="1" smtClean="0"/>
              <a:t>Without</a:t>
            </a:r>
            <a:r>
              <a:rPr lang="de-DE" sz="2400" dirty="0" smtClean="0"/>
              <a:t> </a:t>
            </a:r>
            <a:r>
              <a:rPr lang="de-DE" sz="2400" dirty="0" err="1" smtClean="0"/>
              <a:t>consulting</a:t>
            </a:r>
            <a:endParaRPr lang="en-US" sz="2400" dirty="0"/>
          </a:p>
        </p:txBody>
      </p:sp>
      <p:sp>
        <p:nvSpPr>
          <p:cNvPr id="24" name="Textfeld 23"/>
          <p:cNvSpPr txBox="1"/>
          <p:nvPr/>
        </p:nvSpPr>
        <p:spPr>
          <a:xfrm>
            <a:off x="4710561" y="2009745"/>
            <a:ext cx="3440013" cy="707886"/>
          </a:xfrm>
          <a:prstGeom prst="rect">
            <a:avLst/>
          </a:prstGeom>
          <a:noFill/>
        </p:spPr>
        <p:txBody>
          <a:bodyPr wrap="square" rtlCol="0">
            <a:spAutoFit/>
          </a:bodyPr>
          <a:lstStyle/>
          <a:p>
            <a:r>
              <a:rPr lang="de-DE" sz="2000" dirty="0" err="1" smtClean="0"/>
              <a:t>Consult</a:t>
            </a:r>
            <a:r>
              <a:rPr lang="de-DE" sz="2000" dirty="0" smtClean="0"/>
              <a:t> </a:t>
            </a:r>
            <a:r>
              <a:rPr lang="de-DE" sz="2000" dirty="0" err="1" smtClean="0"/>
              <a:t>employees</a:t>
            </a:r>
            <a:r>
              <a:rPr lang="de-DE" sz="2000" dirty="0" smtClean="0"/>
              <a:t> </a:t>
            </a:r>
            <a:r>
              <a:rPr lang="de-DE" sz="2000" dirty="0" err="1" smtClean="0"/>
              <a:t>before</a:t>
            </a:r>
            <a:r>
              <a:rPr lang="de-DE" sz="2000" dirty="0" smtClean="0"/>
              <a:t> </a:t>
            </a:r>
            <a:r>
              <a:rPr lang="de-DE" sz="2000" dirty="0" err="1" smtClean="0"/>
              <a:t>decision</a:t>
            </a:r>
            <a:r>
              <a:rPr lang="de-DE" sz="2000" dirty="0" smtClean="0"/>
              <a:t> </a:t>
            </a:r>
            <a:r>
              <a:rPr lang="de-DE" sz="2000" dirty="0" err="1" smtClean="0"/>
              <a:t>making</a:t>
            </a:r>
            <a:endParaRPr lang="en-US" sz="2000" dirty="0"/>
          </a:p>
        </p:txBody>
      </p:sp>
      <p:sp>
        <p:nvSpPr>
          <p:cNvPr id="25" name="Textfeld 24"/>
          <p:cNvSpPr txBox="1"/>
          <p:nvPr/>
        </p:nvSpPr>
        <p:spPr>
          <a:xfrm>
            <a:off x="1737997" y="2132856"/>
            <a:ext cx="3024336" cy="461665"/>
          </a:xfrm>
          <a:prstGeom prst="rect">
            <a:avLst/>
          </a:prstGeom>
          <a:noFill/>
        </p:spPr>
        <p:txBody>
          <a:bodyPr wrap="square" rtlCol="0">
            <a:spAutoFit/>
          </a:bodyPr>
          <a:lstStyle/>
          <a:p>
            <a:r>
              <a:rPr lang="de-DE" sz="2400" dirty="0" smtClean="0"/>
              <a:t>Position power</a:t>
            </a:r>
            <a:endParaRPr lang="en-US" sz="2400" dirty="0"/>
          </a:p>
        </p:txBody>
      </p:sp>
      <p:grpSp>
        <p:nvGrpSpPr>
          <p:cNvPr id="38" name="Gruppieren 37"/>
          <p:cNvGrpSpPr/>
          <p:nvPr/>
        </p:nvGrpSpPr>
        <p:grpSpPr>
          <a:xfrm>
            <a:off x="4645810" y="2993854"/>
            <a:ext cx="3623708" cy="891099"/>
            <a:chOff x="4764716" y="4321481"/>
            <a:chExt cx="3623708" cy="891099"/>
          </a:xfrm>
        </p:grpSpPr>
        <p:grpSp>
          <p:nvGrpSpPr>
            <p:cNvPr id="19" name="Gruppieren 18"/>
            <p:cNvGrpSpPr/>
            <p:nvPr/>
          </p:nvGrpSpPr>
          <p:grpSpPr>
            <a:xfrm>
              <a:off x="4764716" y="4321481"/>
              <a:ext cx="3440013" cy="891099"/>
              <a:chOff x="1555372" y="1282642"/>
              <a:chExt cx="2765107" cy="891099"/>
            </a:xfrm>
          </p:grpSpPr>
          <p:sp>
            <p:nvSpPr>
              <p:cNvPr id="20" name="Auf der gleichen Seite des Rechtecks liegende Ecken abrunden 19"/>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p:txBody>
          </p:sp>
        </p:grpSp>
        <p:sp>
          <p:nvSpPr>
            <p:cNvPr id="26" name="Textfeld 25"/>
            <p:cNvSpPr txBox="1"/>
            <p:nvPr/>
          </p:nvSpPr>
          <p:spPr>
            <a:xfrm>
              <a:off x="4860032" y="4386861"/>
              <a:ext cx="3528392" cy="707886"/>
            </a:xfrm>
            <a:prstGeom prst="rect">
              <a:avLst/>
            </a:prstGeom>
            <a:noFill/>
          </p:spPr>
          <p:txBody>
            <a:bodyPr wrap="square" rtlCol="0">
              <a:spAutoFit/>
            </a:bodyPr>
            <a:lstStyle/>
            <a:p>
              <a:r>
                <a:rPr lang="de-DE" sz="2000" dirty="0" err="1" smtClean="0"/>
                <a:t>Rely</a:t>
              </a:r>
              <a:r>
                <a:rPr lang="de-DE" sz="2000" dirty="0" smtClean="0"/>
                <a:t> on expert power </a:t>
              </a:r>
              <a:r>
                <a:rPr lang="de-DE" sz="2000" dirty="0" err="1" smtClean="0"/>
                <a:t>rather</a:t>
              </a:r>
              <a:r>
                <a:rPr lang="de-DE" sz="2000" dirty="0" smtClean="0"/>
                <a:t> </a:t>
              </a:r>
              <a:r>
                <a:rPr lang="de-DE" sz="2000" dirty="0" err="1" smtClean="0"/>
                <a:t>than</a:t>
              </a:r>
              <a:r>
                <a:rPr lang="de-DE" sz="2000" dirty="0" smtClean="0"/>
                <a:t> </a:t>
              </a:r>
              <a:r>
                <a:rPr lang="de-DE" sz="2000" dirty="0" err="1" smtClean="0"/>
                <a:t>position</a:t>
              </a:r>
              <a:r>
                <a:rPr lang="de-DE" sz="2000" dirty="0" smtClean="0"/>
                <a:t> power </a:t>
              </a:r>
              <a:endParaRPr lang="en-US" sz="2000" dirty="0"/>
            </a:p>
          </p:txBody>
        </p:sp>
      </p:grpSp>
      <p:grpSp>
        <p:nvGrpSpPr>
          <p:cNvPr id="30" name="Gruppieren 29"/>
          <p:cNvGrpSpPr/>
          <p:nvPr/>
        </p:nvGrpSpPr>
        <p:grpSpPr>
          <a:xfrm>
            <a:off x="1730942" y="4109091"/>
            <a:ext cx="2765107" cy="1071190"/>
            <a:chOff x="1555372" y="2448271"/>
            <a:chExt cx="2765107" cy="891099"/>
          </a:xfrm>
        </p:grpSpPr>
        <p:sp>
          <p:nvSpPr>
            <p:cNvPr id="31" name="Auf der gleichen Seite des Rechtecks liegende Ecken abrunden 30"/>
            <p:cNvSpPr/>
            <p:nvPr/>
          </p:nvSpPr>
          <p:spPr>
            <a:xfrm rot="5400000">
              <a:off x="2492376" y="1511267"/>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Auf der gleichen Seite des Rechtecks liegende Ecken abrunden 4"/>
            <p:cNvSpPr/>
            <p:nvPr/>
          </p:nvSpPr>
          <p:spPr>
            <a:xfrm>
              <a:off x="1555372" y="2491771"/>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p:txBody>
        </p:sp>
      </p:grpSp>
      <p:sp>
        <p:nvSpPr>
          <p:cNvPr id="33" name="Textfeld 32"/>
          <p:cNvSpPr txBox="1"/>
          <p:nvPr/>
        </p:nvSpPr>
        <p:spPr>
          <a:xfrm>
            <a:off x="1715107" y="4118297"/>
            <a:ext cx="3024336" cy="707886"/>
          </a:xfrm>
          <a:prstGeom prst="rect">
            <a:avLst/>
          </a:prstGeom>
          <a:noFill/>
        </p:spPr>
        <p:txBody>
          <a:bodyPr wrap="square" rtlCol="0">
            <a:spAutoFit/>
          </a:bodyPr>
          <a:lstStyle/>
          <a:p>
            <a:r>
              <a:rPr lang="de-DE" sz="2000" dirty="0" err="1" smtClean="0"/>
              <a:t>Use</a:t>
            </a:r>
            <a:r>
              <a:rPr lang="de-DE" sz="2000" dirty="0" smtClean="0"/>
              <a:t> </a:t>
            </a:r>
            <a:r>
              <a:rPr lang="de-DE" sz="2000" dirty="0" err="1" smtClean="0"/>
              <a:t>of</a:t>
            </a:r>
            <a:r>
              <a:rPr lang="de-DE" sz="2000" dirty="0" smtClean="0"/>
              <a:t> </a:t>
            </a:r>
            <a:r>
              <a:rPr lang="de-DE" sz="2000" dirty="0" err="1" smtClean="0"/>
              <a:t>status</a:t>
            </a:r>
            <a:r>
              <a:rPr lang="de-DE" sz="2000" dirty="0" smtClean="0"/>
              <a:t> </a:t>
            </a:r>
            <a:r>
              <a:rPr lang="de-DE" sz="2000" dirty="0" err="1" smtClean="0"/>
              <a:t>symbols</a:t>
            </a:r>
            <a:r>
              <a:rPr lang="de-DE" sz="2000" dirty="0" smtClean="0"/>
              <a:t> </a:t>
            </a:r>
            <a:r>
              <a:rPr lang="de-DE" sz="2000" dirty="0" err="1" smtClean="0"/>
              <a:t>that</a:t>
            </a:r>
            <a:r>
              <a:rPr lang="de-DE" sz="2000" dirty="0" smtClean="0"/>
              <a:t> </a:t>
            </a:r>
            <a:r>
              <a:rPr lang="de-DE" sz="2000" dirty="0" err="1" smtClean="0"/>
              <a:t>demonstrate</a:t>
            </a:r>
            <a:r>
              <a:rPr lang="de-DE" sz="2000" dirty="0" smtClean="0"/>
              <a:t> </a:t>
            </a:r>
            <a:r>
              <a:rPr lang="de-DE" sz="2000" dirty="0" err="1" smtClean="0"/>
              <a:t>differences</a:t>
            </a:r>
            <a:endParaRPr lang="en-US" sz="2000" dirty="0"/>
          </a:p>
        </p:txBody>
      </p:sp>
      <p:grpSp>
        <p:nvGrpSpPr>
          <p:cNvPr id="39" name="Gruppieren 38"/>
          <p:cNvGrpSpPr/>
          <p:nvPr/>
        </p:nvGrpSpPr>
        <p:grpSpPr>
          <a:xfrm>
            <a:off x="4676387" y="4109091"/>
            <a:ext cx="3442396" cy="1049746"/>
            <a:chOff x="4762333" y="5403262"/>
            <a:chExt cx="3442396" cy="1049746"/>
          </a:xfrm>
        </p:grpSpPr>
        <p:grpSp>
          <p:nvGrpSpPr>
            <p:cNvPr id="16" name="Gruppieren 15"/>
            <p:cNvGrpSpPr/>
            <p:nvPr/>
          </p:nvGrpSpPr>
          <p:grpSpPr>
            <a:xfrm>
              <a:off x="4762333" y="5434108"/>
              <a:ext cx="3442396" cy="1018900"/>
              <a:chOff x="1555372" y="1282642"/>
              <a:chExt cx="2765107" cy="891099"/>
            </a:xfrm>
          </p:grpSpPr>
          <p:sp>
            <p:nvSpPr>
              <p:cNvPr id="17" name="Auf der gleichen Seite des Rechtecks liegende Ecken abrunden 16"/>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p:txBody>
          </p:sp>
        </p:grpSp>
        <p:sp>
          <p:nvSpPr>
            <p:cNvPr id="34" name="Textfeld 33"/>
            <p:cNvSpPr txBox="1"/>
            <p:nvPr/>
          </p:nvSpPr>
          <p:spPr>
            <a:xfrm>
              <a:off x="4860312" y="5403262"/>
              <a:ext cx="3290262" cy="1015663"/>
            </a:xfrm>
            <a:prstGeom prst="rect">
              <a:avLst/>
            </a:prstGeom>
            <a:noFill/>
          </p:spPr>
          <p:txBody>
            <a:bodyPr wrap="square" rtlCol="0">
              <a:spAutoFit/>
            </a:bodyPr>
            <a:lstStyle/>
            <a:p>
              <a:r>
                <a:rPr lang="de-DE" sz="2000" dirty="0" err="1" smtClean="0"/>
                <a:t>Does</a:t>
              </a:r>
              <a:r>
                <a:rPr lang="de-DE" sz="2000" dirty="0" smtClean="0"/>
                <a:t> not </a:t>
              </a:r>
              <a:r>
                <a:rPr lang="de-DE" sz="2000" dirty="0" err="1" smtClean="0"/>
                <a:t>demonstrate</a:t>
              </a:r>
              <a:r>
                <a:rPr lang="de-DE" sz="2000" dirty="0" smtClean="0"/>
                <a:t> </a:t>
              </a:r>
              <a:r>
                <a:rPr lang="de-DE" sz="2000" dirty="0" err="1" smtClean="0"/>
                <a:t>hierarchical</a:t>
              </a:r>
              <a:r>
                <a:rPr lang="de-DE" sz="2000" dirty="0" smtClean="0"/>
                <a:t> </a:t>
              </a:r>
              <a:r>
                <a:rPr lang="de-DE" sz="2000" dirty="0" err="1" smtClean="0"/>
                <a:t>differences</a:t>
              </a:r>
              <a:r>
                <a:rPr lang="de-DE" sz="2000" dirty="0" smtClean="0"/>
                <a:t> in </a:t>
              </a:r>
              <a:r>
                <a:rPr lang="de-DE" sz="2000" dirty="0" err="1" smtClean="0"/>
                <a:t>status</a:t>
              </a:r>
              <a:r>
                <a:rPr lang="de-DE" sz="2000" dirty="0" smtClean="0"/>
                <a:t>.</a:t>
              </a:r>
              <a:endParaRPr lang="en-US" sz="2000" dirty="0"/>
            </a:p>
          </p:txBody>
        </p:sp>
      </p:grpSp>
      <p:grpSp>
        <p:nvGrpSpPr>
          <p:cNvPr id="35" name="Gruppieren 34"/>
          <p:cNvGrpSpPr/>
          <p:nvPr/>
        </p:nvGrpSpPr>
        <p:grpSpPr>
          <a:xfrm>
            <a:off x="3729714" y="-2"/>
            <a:ext cx="1742133" cy="1589033"/>
            <a:chOff x="2540755" y="1408738"/>
            <a:chExt cx="2181273" cy="2181273"/>
          </a:xfrm>
        </p:grpSpPr>
        <p:sp>
          <p:nvSpPr>
            <p:cNvPr id="36" name="Ellipse 35"/>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b="1" kern="1200" dirty="0" smtClean="0"/>
                <a:t>LEADERS</a:t>
              </a:r>
              <a:endParaRPr lang="en-US" sz="2100" b="1" kern="1200" dirty="0"/>
            </a:p>
          </p:txBody>
        </p:sp>
      </p:grpSp>
      <p:sp>
        <p:nvSpPr>
          <p:cNvPr id="11" name="Rounded Rectangle 10"/>
          <p:cNvSpPr/>
          <p:nvPr/>
        </p:nvSpPr>
        <p:spPr>
          <a:xfrm>
            <a:off x="1752693" y="1918138"/>
            <a:ext cx="2923694" cy="3240699"/>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67544" y="5805264"/>
            <a:ext cx="7563207" cy="461665"/>
          </a:xfrm>
          <a:prstGeom prst="rect">
            <a:avLst/>
          </a:prstGeom>
          <a:noFill/>
        </p:spPr>
        <p:txBody>
          <a:bodyPr wrap="square" rtlCol="0">
            <a:spAutoFit/>
          </a:bodyPr>
          <a:lstStyle/>
          <a:p>
            <a:pPr algn="ctr"/>
            <a:r>
              <a:rPr lang="en-GB" sz="2400" b="1" dirty="0" smtClean="0"/>
              <a:t>Being and acting responsible rests with the leader</a:t>
            </a:r>
            <a:endParaRPr lang="en-GB" sz="2400" b="1" dirty="0"/>
          </a:p>
        </p:txBody>
      </p:sp>
      <p:sp>
        <p:nvSpPr>
          <p:cNvPr id="22" name="Oval 21"/>
          <p:cNvSpPr/>
          <p:nvPr/>
        </p:nvSpPr>
        <p:spPr>
          <a:xfrm>
            <a:off x="2240986" y="151980"/>
            <a:ext cx="1745019" cy="163799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11035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9188"/>
            <a:ext cx="7439472" cy="1143000"/>
          </a:xfrm>
        </p:spPr>
        <p:txBody>
          <a:bodyPr/>
          <a:lstStyle/>
          <a:p>
            <a:r>
              <a:rPr lang="en-GB" sz="2800" dirty="0"/>
              <a:t>Dimensions of </a:t>
            </a:r>
            <a:r>
              <a:rPr lang="en-GB" sz="2800" dirty="0" smtClean="0"/>
              <a:t/>
            </a:r>
            <a:br>
              <a:rPr lang="en-GB" sz="2800" dirty="0" smtClean="0"/>
            </a:br>
            <a:r>
              <a:rPr lang="en-GB" sz="2800" dirty="0" smtClean="0"/>
              <a:t>power </a:t>
            </a:r>
            <a:r>
              <a:rPr lang="en-GB" sz="2800" dirty="0"/>
              <a:t>distance</a:t>
            </a:r>
            <a:endParaRPr lang="en-US" sz="2800" dirty="0"/>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3178891672"/>
              </p:ext>
            </p:extLst>
          </p:nvPr>
        </p:nvGraphicFramePr>
        <p:xfrm>
          <a:off x="153820" y="1842725"/>
          <a:ext cx="4320480"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p:cNvGrpSpPr/>
          <p:nvPr/>
        </p:nvGrpSpPr>
        <p:grpSpPr>
          <a:xfrm>
            <a:off x="2240986" y="151979"/>
            <a:ext cx="1745019" cy="1637999"/>
            <a:chOff x="2540755" y="1408738"/>
            <a:chExt cx="2181273" cy="2181273"/>
          </a:xfrm>
        </p:grpSpPr>
        <p:sp>
          <p:nvSpPr>
            <p:cNvPr id="5" name="Ellipse 4"/>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smtClean="0"/>
                <a:t>High power </a:t>
              </a:r>
              <a:r>
                <a:rPr lang="de-DE" sz="2100" kern="1200" dirty="0" err="1" smtClean="0"/>
                <a:t>distance</a:t>
              </a:r>
              <a:endParaRPr lang="en-US" sz="2100" kern="1200" dirty="0"/>
            </a:p>
          </p:txBody>
        </p:sp>
      </p:grpSp>
      <p:grpSp>
        <p:nvGrpSpPr>
          <p:cNvPr id="7" name="Gruppieren 6"/>
          <p:cNvGrpSpPr/>
          <p:nvPr/>
        </p:nvGrpSpPr>
        <p:grpSpPr>
          <a:xfrm>
            <a:off x="5148064" y="137132"/>
            <a:ext cx="1784808" cy="1652845"/>
            <a:chOff x="2540755" y="1408738"/>
            <a:chExt cx="2181273" cy="2181273"/>
          </a:xfrm>
        </p:grpSpPr>
        <p:sp>
          <p:nvSpPr>
            <p:cNvPr id="8" name="Ellipse 7"/>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kern="1200" dirty="0" smtClean="0"/>
                <a:t>Low power </a:t>
              </a:r>
              <a:r>
                <a:rPr lang="de-DE" sz="2100" kern="1200" dirty="0" err="1" smtClean="0"/>
                <a:t>distance</a:t>
              </a:r>
              <a:endParaRPr lang="en-US" sz="2100" kern="1200" dirty="0"/>
            </a:p>
          </p:txBody>
        </p:sp>
      </p:grpSp>
      <p:grpSp>
        <p:nvGrpSpPr>
          <p:cNvPr id="13" name="Gruppieren 12"/>
          <p:cNvGrpSpPr/>
          <p:nvPr/>
        </p:nvGrpSpPr>
        <p:grpSpPr>
          <a:xfrm>
            <a:off x="4644856" y="1918138"/>
            <a:ext cx="3440012" cy="891099"/>
            <a:chOff x="1555372" y="1282642"/>
            <a:chExt cx="2765107" cy="891099"/>
          </a:xfrm>
        </p:grpSpPr>
        <p:sp>
          <p:nvSpPr>
            <p:cNvPr id="14" name="Auf der gleichen Seite des Rechtecks liegende Ecken abrunden 13"/>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p:txBody>
        </p:sp>
      </p:grpSp>
      <p:sp>
        <p:nvSpPr>
          <p:cNvPr id="23" name="Textfeld 22"/>
          <p:cNvSpPr txBox="1"/>
          <p:nvPr/>
        </p:nvSpPr>
        <p:spPr>
          <a:xfrm>
            <a:off x="1752693" y="3208572"/>
            <a:ext cx="3024336" cy="461665"/>
          </a:xfrm>
          <a:prstGeom prst="rect">
            <a:avLst/>
          </a:prstGeom>
          <a:noFill/>
        </p:spPr>
        <p:txBody>
          <a:bodyPr wrap="square" rtlCol="0">
            <a:spAutoFit/>
          </a:bodyPr>
          <a:lstStyle/>
          <a:p>
            <a:r>
              <a:rPr lang="de-DE" sz="2400" dirty="0" err="1" smtClean="0"/>
              <a:t>Without</a:t>
            </a:r>
            <a:r>
              <a:rPr lang="de-DE" sz="2400" dirty="0" smtClean="0"/>
              <a:t> </a:t>
            </a:r>
            <a:r>
              <a:rPr lang="de-DE" sz="2400" dirty="0" err="1" smtClean="0"/>
              <a:t>consulting</a:t>
            </a:r>
            <a:endParaRPr lang="en-US" sz="2400" dirty="0"/>
          </a:p>
        </p:txBody>
      </p:sp>
      <p:sp>
        <p:nvSpPr>
          <p:cNvPr id="24" name="Textfeld 23"/>
          <p:cNvSpPr txBox="1"/>
          <p:nvPr/>
        </p:nvSpPr>
        <p:spPr>
          <a:xfrm>
            <a:off x="4710561" y="2009745"/>
            <a:ext cx="3440013" cy="707886"/>
          </a:xfrm>
          <a:prstGeom prst="rect">
            <a:avLst/>
          </a:prstGeom>
          <a:noFill/>
        </p:spPr>
        <p:txBody>
          <a:bodyPr wrap="square" rtlCol="0">
            <a:spAutoFit/>
          </a:bodyPr>
          <a:lstStyle/>
          <a:p>
            <a:r>
              <a:rPr lang="de-DE" sz="2000" dirty="0" err="1" smtClean="0"/>
              <a:t>Consult</a:t>
            </a:r>
            <a:r>
              <a:rPr lang="de-DE" sz="2000" dirty="0" smtClean="0"/>
              <a:t> </a:t>
            </a:r>
            <a:r>
              <a:rPr lang="de-DE" sz="2000" dirty="0" err="1" smtClean="0"/>
              <a:t>employees</a:t>
            </a:r>
            <a:r>
              <a:rPr lang="de-DE" sz="2000" dirty="0" smtClean="0"/>
              <a:t> </a:t>
            </a:r>
            <a:r>
              <a:rPr lang="de-DE" sz="2000" dirty="0" err="1" smtClean="0"/>
              <a:t>before</a:t>
            </a:r>
            <a:r>
              <a:rPr lang="de-DE" sz="2000" dirty="0" smtClean="0"/>
              <a:t> </a:t>
            </a:r>
            <a:r>
              <a:rPr lang="de-DE" sz="2000" dirty="0" err="1" smtClean="0"/>
              <a:t>decision</a:t>
            </a:r>
            <a:r>
              <a:rPr lang="de-DE" sz="2000" dirty="0" smtClean="0"/>
              <a:t> </a:t>
            </a:r>
            <a:r>
              <a:rPr lang="de-DE" sz="2000" dirty="0" err="1" smtClean="0"/>
              <a:t>making</a:t>
            </a:r>
            <a:endParaRPr lang="en-US" sz="2000" dirty="0"/>
          </a:p>
        </p:txBody>
      </p:sp>
      <p:sp>
        <p:nvSpPr>
          <p:cNvPr id="25" name="Textfeld 24"/>
          <p:cNvSpPr txBox="1"/>
          <p:nvPr/>
        </p:nvSpPr>
        <p:spPr>
          <a:xfrm>
            <a:off x="1737997" y="2132856"/>
            <a:ext cx="3024336" cy="461665"/>
          </a:xfrm>
          <a:prstGeom prst="rect">
            <a:avLst/>
          </a:prstGeom>
          <a:noFill/>
        </p:spPr>
        <p:txBody>
          <a:bodyPr wrap="square" rtlCol="0">
            <a:spAutoFit/>
          </a:bodyPr>
          <a:lstStyle/>
          <a:p>
            <a:r>
              <a:rPr lang="de-DE" sz="2400" dirty="0" smtClean="0"/>
              <a:t>Position power</a:t>
            </a:r>
            <a:endParaRPr lang="en-US" sz="2400" dirty="0"/>
          </a:p>
        </p:txBody>
      </p:sp>
      <p:grpSp>
        <p:nvGrpSpPr>
          <p:cNvPr id="38" name="Gruppieren 37"/>
          <p:cNvGrpSpPr/>
          <p:nvPr/>
        </p:nvGrpSpPr>
        <p:grpSpPr>
          <a:xfrm>
            <a:off x="4645810" y="2993854"/>
            <a:ext cx="3623708" cy="891099"/>
            <a:chOff x="4764716" y="4321481"/>
            <a:chExt cx="3623708" cy="891099"/>
          </a:xfrm>
        </p:grpSpPr>
        <p:grpSp>
          <p:nvGrpSpPr>
            <p:cNvPr id="19" name="Gruppieren 18"/>
            <p:cNvGrpSpPr/>
            <p:nvPr/>
          </p:nvGrpSpPr>
          <p:grpSpPr>
            <a:xfrm>
              <a:off x="4764716" y="4321481"/>
              <a:ext cx="3440013" cy="891099"/>
              <a:chOff x="1555372" y="1282642"/>
              <a:chExt cx="2765107" cy="891099"/>
            </a:xfrm>
          </p:grpSpPr>
          <p:sp>
            <p:nvSpPr>
              <p:cNvPr id="20" name="Auf der gleichen Seite des Rechtecks liegende Ecken abrunden 19"/>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p:txBody>
          </p:sp>
        </p:grpSp>
        <p:sp>
          <p:nvSpPr>
            <p:cNvPr id="26" name="Textfeld 25"/>
            <p:cNvSpPr txBox="1"/>
            <p:nvPr/>
          </p:nvSpPr>
          <p:spPr>
            <a:xfrm>
              <a:off x="4860032" y="4386861"/>
              <a:ext cx="3528392" cy="707886"/>
            </a:xfrm>
            <a:prstGeom prst="rect">
              <a:avLst/>
            </a:prstGeom>
            <a:noFill/>
          </p:spPr>
          <p:txBody>
            <a:bodyPr wrap="square" rtlCol="0">
              <a:spAutoFit/>
            </a:bodyPr>
            <a:lstStyle/>
            <a:p>
              <a:r>
                <a:rPr lang="de-DE" sz="2000" dirty="0" err="1" smtClean="0"/>
                <a:t>Rely</a:t>
              </a:r>
              <a:r>
                <a:rPr lang="de-DE" sz="2000" dirty="0" smtClean="0"/>
                <a:t> on expert power </a:t>
              </a:r>
              <a:r>
                <a:rPr lang="de-DE" sz="2000" dirty="0" err="1" smtClean="0"/>
                <a:t>rather</a:t>
              </a:r>
              <a:r>
                <a:rPr lang="de-DE" sz="2000" dirty="0" smtClean="0"/>
                <a:t> </a:t>
              </a:r>
              <a:r>
                <a:rPr lang="de-DE" sz="2000" dirty="0" err="1" smtClean="0"/>
                <a:t>than</a:t>
              </a:r>
              <a:r>
                <a:rPr lang="de-DE" sz="2000" dirty="0" smtClean="0"/>
                <a:t> </a:t>
              </a:r>
              <a:r>
                <a:rPr lang="de-DE" sz="2000" dirty="0" err="1" smtClean="0"/>
                <a:t>position</a:t>
              </a:r>
              <a:r>
                <a:rPr lang="de-DE" sz="2000" dirty="0" smtClean="0"/>
                <a:t> power </a:t>
              </a:r>
              <a:endParaRPr lang="en-US" sz="2000" dirty="0"/>
            </a:p>
          </p:txBody>
        </p:sp>
      </p:grpSp>
      <p:grpSp>
        <p:nvGrpSpPr>
          <p:cNvPr id="30" name="Gruppieren 29"/>
          <p:cNvGrpSpPr/>
          <p:nvPr/>
        </p:nvGrpSpPr>
        <p:grpSpPr>
          <a:xfrm>
            <a:off x="1730942" y="4109091"/>
            <a:ext cx="2765107" cy="1071190"/>
            <a:chOff x="1555372" y="2448271"/>
            <a:chExt cx="2765107" cy="891099"/>
          </a:xfrm>
        </p:grpSpPr>
        <p:sp>
          <p:nvSpPr>
            <p:cNvPr id="31" name="Auf der gleichen Seite des Rechtecks liegende Ecken abrunden 30"/>
            <p:cNvSpPr/>
            <p:nvPr/>
          </p:nvSpPr>
          <p:spPr>
            <a:xfrm rot="5400000">
              <a:off x="2492376" y="1511267"/>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Auf der gleichen Seite des Rechtecks liegende Ecken abrunden 4"/>
            <p:cNvSpPr/>
            <p:nvPr/>
          </p:nvSpPr>
          <p:spPr>
            <a:xfrm>
              <a:off x="1555372" y="2491771"/>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dirty="0"/>
            </a:p>
            <a:p>
              <a:pPr marL="228600" lvl="1" indent="-228600" algn="l" defTabSz="1022350">
                <a:lnSpc>
                  <a:spcPct val="90000"/>
                </a:lnSpc>
                <a:spcBef>
                  <a:spcPct val="0"/>
                </a:spcBef>
                <a:spcAft>
                  <a:spcPct val="15000"/>
                </a:spcAft>
                <a:buChar char="••"/>
              </a:pPr>
              <a:endParaRPr lang="en-US" sz="2300" kern="1200" dirty="0"/>
            </a:p>
          </p:txBody>
        </p:sp>
      </p:grpSp>
      <p:sp>
        <p:nvSpPr>
          <p:cNvPr id="33" name="Textfeld 32"/>
          <p:cNvSpPr txBox="1"/>
          <p:nvPr/>
        </p:nvSpPr>
        <p:spPr>
          <a:xfrm>
            <a:off x="1715107" y="4118297"/>
            <a:ext cx="3024336" cy="707886"/>
          </a:xfrm>
          <a:prstGeom prst="rect">
            <a:avLst/>
          </a:prstGeom>
          <a:noFill/>
        </p:spPr>
        <p:txBody>
          <a:bodyPr wrap="square" rtlCol="0">
            <a:spAutoFit/>
          </a:bodyPr>
          <a:lstStyle/>
          <a:p>
            <a:r>
              <a:rPr lang="de-DE" sz="2000" dirty="0" err="1" smtClean="0"/>
              <a:t>Use</a:t>
            </a:r>
            <a:r>
              <a:rPr lang="de-DE" sz="2000" dirty="0" smtClean="0"/>
              <a:t> </a:t>
            </a:r>
            <a:r>
              <a:rPr lang="de-DE" sz="2000" dirty="0" err="1" smtClean="0"/>
              <a:t>of</a:t>
            </a:r>
            <a:r>
              <a:rPr lang="de-DE" sz="2000" dirty="0" smtClean="0"/>
              <a:t> </a:t>
            </a:r>
            <a:r>
              <a:rPr lang="de-DE" sz="2000" dirty="0" err="1" smtClean="0"/>
              <a:t>status</a:t>
            </a:r>
            <a:r>
              <a:rPr lang="de-DE" sz="2000" dirty="0" smtClean="0"/>
              <a:t> </a:t>
            </a:r>
            <a:r>
              <a:rPr lang="de-DE" sz="2000" dirty="0" err="1" smtClean="0"/>
              <a:t>symbols</a:t>
            </a:r>
            <a:r>
              <a:rPr lang="de-DE" sz="2000" dirty="0" smtClean="0"/>
              <a:t> </a:t>
            </a:r>
            <a:r>
              <a:rPr lang="de-DE" sz="2000" dirty="0" err="1" smtClean="0"/>
              <a:t>that</a:t>
            </a:r>
            <a:r>
              <a:rPr lang="de-DE" sz="2000" dirty="0" smtClean="0"/>
              <a:t> </a:t>
            </a:r>
            <a:r>
              <a:rPr lang="de-DE" sz="2000" dirty="0" err="1" smtClean="0"/>
              <a:t>demonstrate</a:t>
            </a:r>
            <a:r>
              <a:rPr lang="de-DE" sz="2000" dirty="0" smtClean="0"/>
              <a:t> </a:t>
            </a:r>
            <a:r>
              <a:rPr lang="de-DE" sz="2000" dirty="0" err="1" smtClean="0"/>
              <a:t>differences</a:t>
            </a:r>
            <a:endParaRPr lang="en-US" sz="2000" dirty="0"/>
          </a:p>
        </p:txBody>
      </p:sp>
      <p:grpSp>
        <p:nvGrpSpPr>
          <p:cNvPr id="39" name="Gruppieren 38"/>
          <p:cNvGrpSpPr/>
          <p:nvPr/>
        </p:nvGrpSpPr>
        <p:grpSpPr>
          <a:xfrm>
            <a:off x="4676387" y="4109091"/>
            <a:ext cx="3442396" cy="1049746"/>
            <a:chOff x="4762333" y="5403262"/>
            <a:chExt cx="3442396" cy="1049746"/>
          </a:xfrm>
        </p:grpSpPr>
        <p:grpSp>
          <p:nvGrpSpPr>
            <p:cNvPr id="16" name="Gruppieren 15"/>
            <p:cNvGrpSpPr/>
            <p:nvPr/>
          </p:nvGrpSpPr>
          <p:grpSpPr>
            <a:xfrm>
              <a:off x="4762333" y="5434108"/>
              <a:ext cx="3442396" cy="1018900"/>
              <a:chOff x="1555372" y="1282642"/>
              <a:chExt cx="2765107" cy="891099"/>
            </a:xfrm>
          </p:grpSpPr>
          <p:sp>
            <p:nvSpPr>
              <p:cNvPr id="17" name="Auf der gleichen Seite des Rechtecks liegende Ecken abrunden 16"/>
              <p:cNvSpPr/>
              <p:nvPr/>
            </p:nvSpPr>
            <p:spPr>
              <a:xfrm rot="5400000">
                <a:off x="2492376" y="345638"/>
                <a:ext cx="891099" cy="276510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Auf der gleichen Seite des Rechtecks liegende Ecken abrunden 4"/>
              <p:cNvSpPr/>
              <p:nvPr/>
            </p:nvSpPr>
            <p:spPr>
              <a:xfrm>
                <a:off x="1555372" y="1326142"/>
                <a:ext cx="2721607" cy="8040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endParaRPr lang="en-US" sz="2300" kern="1200"/>
              </a:p>
              <a:p>
                <a:pPr marL="228600" lvl="1" indent="-228600" algn="l" defTabSz="1022350">
                  <a:lnSpc>
                    <a:spcPct val="90000"/>
                  </a:lnSpc>
                  <a:spcBef>
                    <a:spcPct val="0"/>
                  </a:spcBef>
                  <a:spcAft>
                    <a:spcPct val="15000"/>
                  </a:spcAft>
                  <a:buChar char="••"/>
                </a:pPr>
                <a:endParaRPr lang="en-US" sz="2300" kern="1200"/>
              </a:p>
            </p:txBody>
          </p:sp>
        </p:grpSp>
        <p:sp>
          <p:nvSpPr>
            <p:cNvPr id="34" name="Textfeld 33"/>
            <p:cNvSpPr txBox="1"/>
            <p:nvPr/>
          </p:nvSpPr>
          <p:spPr>
            <a:xfrm>
              <a:off x="4860312" y="5403262"/>
              <a:ext cx="3290262" cy="1015663"/>
            </a:xfrm>
            <a:prstGeom prst="rect">
              <a:avLst/>
            </a:prstGeom>
            <a:noFill/>
          </p:spPr>
          <p:txBody>
            <a:bodyPr wrap="square" rtlCol="0">
              <a:spAutoFit/>
            </a:bodyPr>
            <a:lstStyle/>
            <a:p>
              <a:r>
                <a:rPr lang="de-DE" sz="2000" dirty="0" err="1" smtClean="0"/>
                <a:t>Does</a:t>
              </a:r>
              <a:r>
                <a:rPr lang="de-DE" sz="2000" dirty="0" smtClean="0"/>
                <a:t> not </a:t>
              </a:r>
              <a:r>
                <a:rPr lang="de-DE" sz="2000" dirty="0" err="1" smtClean="0"/>
                <a:t>demonstrate</a:t>
              </a:r>
              <a:r>
                <a:rPr lang="de-DE" sz="2000" dirty="0" smtClean="0"/>
                <a:t> </a:t>
              </a:r>
              <a:r>
                <a:rPr lang="de-DE" sz="2000" dirty="0" err="1" smtClean="0"/>
                <a:t>hierarchical</a:t>
              </a:r>
              <a:r>
                <a:rPr lang="de-DE" sz="2000" dirty="0" smtClean="0"/>
                <a:t> </a:t>
              </a:r>
              <a:r>
                <a:rPr lang="de-DE" sz="2000" dirty="0" err="1" smtClean="0"/>
                <a:t>differences</a:t>
              </a:r>
              <a:r>
                <a:rPr lang="de-DE" sz="2000" dirty="0" smtClean="0"/>
                <a:t> in </a:t>
              </a:r>
              <a:r>
                <a:rPr lang="de-DE" sz="2000" dirty="0" err="1" smtClean="0"/>
                <a:t>status</a:t>
              </a:r>
              <a:r>
                <a:rPr lang="de-DE" sz="2000" dirty="0" smtClean="0"/>
                <a:t>.</a:t>
              </a:r>
              <a:endParaRPr lang="en-US" sz="2000" dirty="0"/>
            </a:p>
          </p:txBody>
        </p:sp>
      </p:grpSp>
      <p:grpSp>
        <p:nvGrpSpPr>
          <p:cNvPr id="35" name="Gruppieren 34"/>
          <p:cNvGrpSpPr/>
          <p:nvPr/>
        </p:nvGrpSpPr>
        <p:grpSpPr>
          <a:xfrm>
            <a:off x="3729714" y="-2"/>
            <a:ext cx="1742133" cy="1589033"/>
            <a:chOff x="2540755" y="1408738"/>
            <a:chExt cx="2181273" cy="2181273"/>
          </a:xfrm>
        </p:grpSpPr>
        <p:sp>
          <p:nvSpPr>
            <p:cNvPr id="36" name="Ellipse 35"/>
            <p:cNvSpPr/>
            <p:nvPr/>
          </p:nvSpPr>
          <p:spPr>
            <a:xfrm>
              <a:off x="2540755" y="1408738"/>
              <a:ext cx="2181273" cy="218127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Ellipse 4"/>
            <p:cNvSpPr/>
            <p:nvPr/>
          </p:nvSpPr>
          <p:spPr>
            <a:xfrm>
              <a:off x="2977009" y="1899524"/>
              <a:ext cx="1308763" cy="11997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e-DE" sz="2100" b="1" kern="1200" dirty="0" smtClean="0"/>
                <a:t>LEADERS</a:t>
              </a:r>
              <a:endParaRPr lang="en-US" sz="2100" b="1" kern="1200" dirty="0"/>
            </a:p>
          </p:txBody>
        </p:sp>
      </p:grpSp>
      <p:sp>
        <p:nvSpPr>
          <p:cNvPr id="11" name="TextBox 10"/>
          <p:cNvSpPr txBox="1"/>
          <p:nvPr/>
        </p:nvSpPr>
        <p:spPr>
          <a:xfrm>
            <a:off x="584355" y="5813648"/>
            <a:ext cx="7446395" cy="461665"/>
          </a:xfrm>
          <a:prstGeom prst="rect">
            <a:avLst/>
          </a:prstGeom>
          <a:noFill/>
        </p:spPr>
        <p:txBody>
          <a:bodyPr wrap="square" rtlCol="0">
            <a:spAutoFit/>
          </a:bodyPr>
          <a:lstStyle/>
          <a:p>
            <a:pPr algn="ctr"/>
            <a:r>
              <a:rPr lang="en-GB" sz="2400" b="1" dirty="0" smtClean="0"/>
              <a:t>Responsibility of leadership is more likely to be shared</a:t>
            </a:r>
            <a:endParaRPr lang="en-GB" sz="2400" b="1" dirty="0"/>
          </a:p>
        </p:txBody>
      </p:sp>
      <p:sp>
        <p:nvSpPr>
          <p:cNvPr id="40" name="Oval 39"/>
          <p:cNvSpPr/>
          <p:nvPr/>
        </p:nvSpPr>
        <p:spPr>
          <a:xfrm>
            <a:off x="5148064" y="151980"/>
            <a:ext cx="1745019" cy="1637998"/>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ounded Rectangle 40"/>
          <p:cNvSpPr/>
          <p:nvPr/>
        </p:nvSpPr>
        <p:spPr>
          <a:xfrm>
            <a:off x="4600780" y="1939583"/>
            <a:ext cx="3283588" cy="3240699"/>
          </a:xfrm>
          <a:prstGeom prst="roundRect">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137144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143000"/>
          </a:xfrm>
        </p:spPr>
        <p:txBody>
          <a:bodyPr/>
          <a:lstStyle/>
          <a:p>
            <a:r>
              <a:rPr lang="en-GB" dirty="0" smtClean="0"/>
              <a:t>Leadership Ethics</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852324209"/>
              </p:ext>
            </p:extLst>
          </p:nvPr>
        </p:nvGraphicFramePr>
        <p:xfrm>
          <a:off x="3347864" y="2374606"/>
          <a:ext cx="3394635" cy="2902191"/>
        </p:xfrm>
        <a:graphic>
          <a:graphicData uri="http://schemas.openxmlformats.org/drawingml/2006/table">
            <a:tbl>
              <a:tblPr firstRow="1" bandRow="1">
                <a:tableStyleId>{5940675A-B579-460E-94D1-54222C63F5DA}</a:tableStyleId>
              </a:tblPr>
              <a:tblGrid>
                <a:gridCol w="1131545"/>
                <a:gridCol w="1131545"/>
                <a:gridCol w="1131545"/>
              </a:tblGrid>
              <a:tr h="967397">
                <a:tc>
                  <a:txBody>
                    <a:bodyPr/>
                    <a:lstStyle/>
                    <a:p>
                      <a:endParaRPr lang="en-GB" dirty="0"/>
                    </a:p>
                  </a:txBody>
                  <a:tcPr/>
                </a:tc>
                <a:tc>
                  <a:txBody>
                    <a:bodyPr/>
                    <a:lstStyle/>
                    <a:p>
                      <a:endParaRPr lang="en-GB" dirty="0"/>
                    </a:p>
                  </a:txBody>
                  <a:tcPr/>
                </a:tc>
                <a:tc>
                  <a:txBody>
                    <a:bodyPr/>
                    <a:lstStyle/>
                    <a:p>
                      <a:endParaRPr lang="en-GB" dirty="0"/>
                    </a:p>
                  </a:txBody>
                  <a:tcPr/>
                </a:tc>
              </a:tr>
              <a:tr h="967397">
                <a:tc>
                  <a:txBody>
                    <a:bodyPr/>
                    <a:lstStyle/>
                    <a:p>
                      <a:endParaRPr lang="en-GB" dirty="0"/>
                    </a:p>
                  </a:txBody>
                  <a:tcPr/>
                </a:tc>
                <a:tc>
                  <a:txBody>
                    <a:bodyPr/>
                    <a:lstStyle/>
                    <a:p>
                      <a:endParaRPr lang="en-GB" dirty="0"/>
                    </a:p>
                  </a:txBody>
                  <a:tcPr/>
                </a:tc>
                <a:tc>
                  <a:txBody>
                    <a:bodyPr/>
                    <a:lstStyle/>
                    <a:p>
                      <a:endParaRPr lang="en-GB"/>
                    </a:p>
                  </a:txBody>
                  <a:tcPr/>
                </a:tc>
              </a:tr>
              <a:tr h="967397">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sp>
        <p:nvSpPr>
          <p:cNvPr id="12" name="TextBox 11"/>
          <p:cNvSpPr txBox="1"/>
          <p:nvPr/>
        </p:nvSpPr>
        <p:spPr>
          <a:xfrm>
            <a:off x="467544" y="3369606"/>
            <a:ext cx="1731772" cy="923330"/>
          </a:xfrm>
          <a:prstGeom prst="rect">
            <a:avLst/>
          </a:prstGeom>
          <a:noFill/>
        </p:spPr>
        <p:txBody>
          <a:bodyPr wrap="square" rtlCol="0">
            <a:spAutoFit/>
          </a:bodyPr>
          <a:lstStyle/>
          <a:p>
            <a:pPr algn="ctr"/>
            <a:r>
              <a:rPr lang="en-GB" b="1" dirty="0" smtClean="0"/>
              <a:t>CONCERN </a:t>
            </a:r>
          </a:p>
          <a:p>
            <a:pPr algn="ctr"/>
            <a:r>
              <a:rPr lang="en-GB" b="1" dirty="0" smtClean="0"/>
              <a:t>FOR</a:t>
            </a:r>
          </a:p>
          <a:p>
            <a:pPr algn="ctr"/>
            <a:r>
              <a:rPr lang="en-GB" b="1" dirty="0" smtClean="0"/>
              <a:t>SELF-INTEREST</a:t>
            </a:r>
            <a:endParaRPr lang="en-GB" b="1" dirty="0"/>
          </a:p>
        </p:txBody>
      </p:sp>
      <p:sp>
        <p:nvSpPr>
          <p:cNvPr id="13" name="TextBox 12"/>
          <p:cNvSpPr txBox="1"/>
          <p:nvPr/>
        </p:nvSpPr>
        <p:spPr>
          <a:xfrm>
            <a:off x="2639172" y="5662989"/>
            <a:ext cx="2888936" cy="646331"/>
          </a:xfrm>
          <a:prstGeom prst="rect">
            <a:avLst/>
          </a:prstGeom>
          <a:noFill/>
        </p:spPr>
        <p:txBody>
          <a:bodyPr wrap="square" rtlCol="0">
            <a:spAutoFit/>
          </a:bodyPr>
          <a:lstStyle/>
          <a:p>
            <a:pPr algn="ctr"/>
            <a:r>
              <a:rPr lang="en-GB" b="1" dirty="0" smtClean="0"/>
              <a:t>CONCERN  FOR </a:t>
            </a:r>
          </a:p>
          <a:p>
            <a:pPr algn="ctr"/>
            <a:r>
              <a:rPr lang="en-GB" b="1" dirty="0" smtClean="0"/>
              <a:t>THE INTEREST OF OTHERS</a:t>
            </a:r>
          </a:p>
        </p:txBody>
      </p:sp>
      <p:sp>
        <p:nvSpPr>
          <p:cNvPr id="14" name="Oval 13"/>
          <p:cNvSpPr/>
          <p:nvPr/>
        </p:nvSpPr>
        <p:spPr>
          <a:xfrm>
            <a:off x="3712480" y="2780928"/>
            <a:ext cx="157891" cy="1658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4671885" y="3748351"/>
            <a:ext cx="157891" cy="1658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5854269" y="4703321"/>
            <a:ext cx="157891" cy="16583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p:nvSpPr>
        <p:spPr>
          <a:xfrm>
            <a:off x="6124129" y="4621796"/>
            <a:ext cx="1184175" cy="3913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600" b="1" dirty="0" smtClean="0"/>
              <a:t>Altruism</a:t>
            </a:r>
            <a:endParaRPr lang="en-GB" sz="1600" b="1" dirty="0"/>
          </a:p>
        </p:txBody>
      </p:sp>
      <p:sp>
        <p:nvSpPr>
          <p:cNvPr id="18" name="Rectangle 17"/>
          <p:cNvSpPr/>
          <p:nvPr/>
        </p:nvSpPr>
        <p:spPr>
          <a:xfrm>
            <a:off x="5019492" y="3635579"/>
            <a:ext cx="1784756" cy="391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smtClean="0"/>
              <a:t>Utilitarianism</a:t>
            </a:r>
            <a:endParaRPr lang="en-GB" sz="1600" b="1" dirty="0"/>
          </a:p>
        </p:txBody>
      </p:sp>
      <p:sp>
        <p:nvSpPr>
          <p:cNvPr id="19" name="Rectangle 18"/>
          <p:cNvSpPr/>
          <p:nvPr/>
        </p:nvSpPr>
        <p:spPr>
          <a:xfrm>
            <a:off x="3966528" y="2656548"/>
            <a:ext cx="1973624" cy="4145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b="1" dirty="0" smtClean="0"/>
              <a:t>Ethical Egoism</a:t>
            </a:r>
            <a:endParaRPr lang="en-GB" sz="1600" b="1" dirty="0"/>
          </a:p>
        </p:txBody>
      </p:sp>
      <p:sp>
        <p:nvSpPr>
          <p:cNvPr id="20" name="Frame 19"/>
          <p:cNvSpPr/>
          <p:nvPr/>
        </p:nvSpPr>
        <p:spPr>
          <a:xfrm>
            <a:off x="498936" y="1700808"/>
            <a:ext cx="7169408" cy="4752528"/>
          </a:xfrm>
          <a:prstGeom prst="frame">
            <a:avLst>
              <a:gd name="adj1" fmla="val 1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p:cNvSpPr txBox="1"/>
          <p:nvPr/>
        </p:nvSpPr>
        <p:spPr>
          <a:xfrm>
            <a:off x="2843808" y="4694682"/>
            <a:ext cx="877418" cy="338554"/>
          </a:xfrm>
          <a:prstGeom prst="rect">
            <a:avLst/>
          </a:prstGeom>
          <a:noFill/>
        </p:spPr>
        <p:txBody>
          <a:bodyPr wrap="square" rtlCol="0">
            <a:spAutoFit/>
          </a:bodyPr>
          <a:lstStyle/>
          <a:p>
            <a:r>
              <a:rPr lang="en-GB" sz="1600" dirty="0" smtClean="0"/>
              <a:t>Low</a:t>
            </a:r>
            <a:endParaRPr lang="en-GB" sz="1400" dirty="0"/>
          </a:p>
        </p:txBody>
      </p:sp>
      <p:sp>
        <p:nvSpPr>
          <p:cNvPr id="22" name="TextBox 21"/>
          <p:cNvSpPr txBox="1"/>
          <p:nvPr/>
        </p:nvSpPr>
        <p:spPr>
          <a:xfrm>
            <a:off x="2483768" y="3645024"/>
            <a:ext cx="1318356" cy="338554"/>
          </a:xfrm>
          <a:prstGeom prst="rect">
            <a:avLst/>
          </a:prstGeom>
          <a:noFill/>
        </p:spPr>
        <p:txBody>
          <a:bodyPr wrap="square" rtlCol="0">
            <a:spAutoFit/>
          </a:bodyPr>
          <a:lstStyle/>
          <a:p>
            <a:r>
              <a:rPr lang="en-GB" sz="1600" dirty="0" smtClean="0"/>
              <a:t>Medium</a:t>
            </a:r>
            <a:endParaRPr lang="en-GB" sz="1600" dirty="0"/>
          </a:p>
        </p:txBody>
      </p:sp>
      <p:sp>
        <p:nvSpPr>
          <p:cNvPr id="23" name="TextBox 22"/>
          <p:cNvSpPr txBox="1"/>
          <p:nvPr/>
        </p:nvSpPr>
        <p:spPr>
          <a:xfrm>
            <a:off x="2843808" y="2658398"/>
            <a:ext cx="822154" cy="338554"/>
          </a:xfrm>
          <a:prstGeom prst="rect">
            <a:avLst/>
          </a:prstGeom>
          <a:noFill/>
        </p:spPr>
        <p:txBody>
          <a:bodyPr wrap="square" rtlCol="0">
            <a:spAutoFit/>
          </a:bodyPr>
          <a:lstStyle/>
          <a:p>
            <a:r>
              <a:rPr lang="en-GB" sz="1600" dirty="0" smtClean="0"/>
              <a:t>High</a:t>
            </a:r>
            <a:endParaRPr lang="en-GB" sz="1600" dirty="0"/>
          </a:p>
        </p:txBody>
      </p:sp>
      <p:sp>
        <p:nvSpPr>
          <p:cNvPr id="4" name="TextBox 3"/>
          <p:cNvSpPr txBox="1"/>
          <p:nvPr/>
        </p:nvSpPr>
        <p:spPr>
          <a:xfrm>
            <a:off x="527279" y="5969429"/>
            <a:ext cx="5786966" cy="307777"/>
          </a:xfrm>
          <a:prstGeom prst="rect">
            <a:avLst/>
          </a:prstGeom>
          <a:noFill/>
        </p:spPr>
        <p:txBody>
          <a:bodyPr wrap="square" rtlCol="0">
            <a:spAutoFit/>
          </a:bodyPr>
          <a:lstStyle/>
          <a:p>
            <a:r>
              <a:rPr lang="en-GB" sz="1400" dirty="0" smtClean="0"/>
              <a:t>(</a:t>
            </a:r>
            <a:r>
              <a:rPr lang="en-GB" sz="1400" dirty="0" err="1" smtClean="0"/>
              <a:t>Northouse</a:t>
            </a:r>
            <a:r>
              <a:rPr lang="en-GB" sz="1400" dirty="0" smtClean="0"/>
              <a:t>, 2012, p.426)</a:t>
            </a:r>
            <a:endParaRPr lang="en-GB" sz="1400" dirty="0"/>
          </a:p>
        </p:txBody>
      </p:sp>
      <p:sp>
        <p:nvSpPr>
          <p:cNvPr id="25" name="TextBox 24"/>
          <p:cNvSpPr txBox="1"/>
          <p:nvPr/>
        </p:nvSpPr>
        <p:spPr>
          <a:xfrm>
            <a:off x="5910086" y="5229200"/>
            <a:ext cx="822154" cy="338554"/>
          </a:xfrm>
          <a:prstGeom prst="rect">
            <a:avLst/>
          </a:prstGeom>
          <a:noFill/>
        </p:spPr>
        <p:txBody>
          <a:bodyPr wrap="square" rtlCol="0">
            <a:spAutoFit/>
          </a:bodyPr>
          <a:lstStyle/>
          <a:p>
            <a:r>
              <a:rPr lang="en-GB" sz="1600" dirty="0" smtClean="0"/>
              <a:t>High</a:t>
            </a:r>
            <a:endParaRPr lang="en-GB" sz="1600" dirty="0"/>
          </a:p>
        </p:txBody>
      </p:sp>
      <p:sp>
        <p:nvSpPr>
          <p:cNvPr id="26" name="TextBox 25"/>
          <p:cNvSpPr txBox="1"/>
          <p:nvPr/>
        </p:nvSpPr>
        <p:spPr>
          <a:xfrm>
            <a:off x="3622574" y="5229200"/>
            <a:ext cx="877418" cy="338554"/>
          </a:xfrm>
          <a:prstGeom prst="rect">
            <a:avLst/>
          </a:prstGeom>
          <a:noFill/>
        </p:spPr>
        <p:txBody>
          <a:bodyPr wrap="square" rtlCol="0">
            <a:spAutoFit/>
          </a:bodyPr>
          <a:lstStyle/>
          <a:p>
            <a:r>
              <a:rPr lang="en-GB" sz="1600" dirty="0" smtClean="0"/>
              <a:t>Low</a:t>
            </a:r>
            <a:endParaRPr lang="en-GB" sz="1400" dirty="0"/>
          </a:p>
        </p:txBody>
      </p:sp>
      <p:sp>
        <p:nvSpPr>
          <p:cNvPr id="27" name="TextBox 26"/>
          <p:cNvSpPr txBox="1"/>
          <p:nvPr/>
        </p:nvSpPr>
        <p:spPr>
          <a:xfrm>
            <a:off x="4644008" y="5250686"/>
            <a:ext cx="1318356" cy="338554"/>
          </a:xfrm>
          <a:prstGeom prst="rect">
            <a:avLst/>
          </a:prstGeom>
          <a:noFill/>
        </p:spPr>
        <p:txBody>
          <a:bodyPr wrap="square" rtlCol="0">
            <a:spAutoFit/>
          </a:bodyPr>
          <a:lstStyle/>
          <a:p>
            <a:r>
              <a:rPr lang="en-GB" sz="1600" dirty="0" smtClean="0"/>
              <a:t>Medium</a:t>
            </a:r>
            <a:endParaRPr lang="en-GB" sz="1600" dirty="0"/>
          </a:p>
        </p:txBody>
      </p:sp>
    </p:spTree>
    <p:extLst>
      <p:ext uri="{BB962C8B-B14F-4D97-AF65-F5344CB8AC3E}">
        <p14:creationId xmlns:p14="http://schemas.microsoft.com/office/powerpoint/2010/main" val="23051345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Leadership </a:t>
            </a:r>
            <a:r>
              <a:rPr lang="en-GB" dirty="0" smtClean="0"/>
              <a:t>Ethics - continued</a:t>
            </a:r>
            <a:endParaRPr lang="en-GB" dirty="0"/>
          </a:p>
        </p:txBody>
      </p:sp>
      <p:sp>
        <p:nvSpPr>
          <p:cNvPr id="3" name="Content Placeholder 2"/>
          <p:cNvSpPr>
            <a:spLocks noGrp="1"/>
          </p:cNvSpPr>
          <p:nvPr>
            <p:ph idx="1"/>
          </p:nvPr>
        </p:nvSpPr>
        <p:spPr/>
        <p:txBody>
          <a:bodyPr/>
          <a:lstStyle/>
          <a:p>
            <a:r>
              <a:rPr lang="en-GB" b="1" dirty="0"/>
              <a:t>Ethical egoism: </a:t>
            </a:r>
            <a:r>
              <a:rPr lang="en-GB" dirty="0"/>
              <a:t>Business context in which a company and its employees make decisions to achieve its goal of maximising </a:t>
            </a:r>
            <a:r>
              <a:rPr lang="en-GB" dirty="0" smtClean="0"/>
              <a:t>profits</a:t>
            </a:r>
          </a:p>
          <a:p>
            <a:pPr marL="114300" indent="0">
              <a:buNone/>
            </a:pPr>
            <a:endParaRPr lang="en-GB" dirty="0"/>
          </a:p>
          <a:p>
            <a:r>
              <a:rPr lang="en-GB" b="1" dirty="0"/>
              <a:t>Utilitarianism: </a:t>
            </a:r>
            <a:r>
              <a:rPr lang="en-GB" dirty="0"/>
              <a:t>Behave so as to create the greatest good for the greatest </a:t>
            </a:r>
            <a:r>
              <a:rPr lang="en-GB" dirty="0" smtClean="0"/>
              <a:t>number</a:t>
            </a:r>
          </a:p>
          <a:p>
            <a:pPr marL="114300" indent="0">
              <a:buNone/>
            </a:pPr>
            <a:endParaRPr lang="en-GB" dirty="0" smtClean="0"/>
          </a:p>
          <a:p>
            <a:r>
              <a:rPr lang="en-US" b="1" dirty="0" smtClean="0"/>
              <a:t>Altruism:</a:t>
            </a:r>
          </a:p>
          <a:p>
            <a:pPr>
              <a:buFont typeface="Wingdings" panose="05000000000000000000" pitchFamily="2" charset="2"/>
              <a:buChar char="ü"/>
            </a:pPr>
            <a:r>
              <a:rPr lang="en-US" b="1" dirty="0" smtClean="0"/>
              <a:t> </a:t>
            </a:r>
            <a:r>
              <a:rPr lang="en-US" dirty="0" smtClean="0"/>
              <a:t>Actions </a:t>
            </a:r>
            <a:r>
              <a:rPr lang="en-US" dirty="0"/>
              <a:t>are moral if they promote the best interest of others</a:t>
            </a:r>
          </a:p>
          <a:p>
            <a:pPr>
              <a:buFont typeface="Wingdings" panose="05000000000000000000" pitchFamily="2" charset="2"/>
              <a:buChar char="ü"/>
            </a:pPr>
            <a:r>
              <a:rPr lang="en-US" dirty="0"/>
              <a:t>Even when it is contrary to self-interest</a:t>
            </a:r>
          </a:p>
          <a:p>
            <a:pPr>
              <a:buFont typeface="Wingdings" panose="05000000000000000000" pitchFamily="2" charset="2"/>
              <a:buChar char="ü"/>
            </a:pPr>
            <a:r>
              <a:rPr lang="en-US" u="sng" dirty="0"/>
              <a:t>Authentic Transformational Leadership</a:t>
            </a:r>
          </a:p>
          <a:p>
            <a:endParaRPr lang="en-GB" dirty="0"/>
          </a:p>
        </p:txBody>
      </p:sp>
    </p:spTree>
    <p:extLst>
      <p:ext uri="{BB962C8B-B14F-4D97-AF65-F5344CB8AC3E}">
        <p14:creationId xmlns:p14="http://schemas.microsoft.com/office/powerpoint/2010/main" val="214106983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Michael O’Leary - </a:t>
            </a:r>
            <a:r>
              <a:rPr lang="en-US" dirty="0" err="1" smtClean="0"/>
              <a:t>Ryanair</a:t>
            </a:r>
            <a:endParaRPr lang="en-US" dirty="0"/>
          </a:p>
        </p:txBody>
      </p:sp>
      <p:sp>
        <p:nvSpPr>
          <p:cNvPr id="3" name="Content Placeholder 2"/>
          <p:cNvSpPr>
            <a:spLocks noGrp="1"/>
          </p:cNvSpPr>
          <p:nvPr>
            <p:ph idx="1"/>
          </p:nvPr>
        </p:nvSpPr>
        <p:spPr>
          <a:xfrm>
            <a:off x="457200" y="1600200"/>
            <a:ext cx="7620000" cy="2908920"/>
          </a:xfrm>
        </p:spPr>
        <p:txBody>
          <a:bodyPr/>
          <a:lstStyle/>
          <a:p>
            <a:r>
              <a:rPr lang="en-US" dirty="0"/>
              <a:t>F</a:t>
            </a:r>
            <a:r>
              <a:rPr lang="en-US" dirty="0" smtClean="0"/>
              <a:t>iery, belligerent &amp; antagonistic to competitors, unions, staff and customers</a:t>
            </a:r>
          </a:p>
          <a:p>
            <a:r>
              <a:rPr lang="en-US" dirty="0"/>
              <a:t>F</a:t>
            </a:r>
            <a:r>
              <a:rPr lang="en-US" dirty="0" smtClean="0"/>
              <a:t>oul-mouthed, outspoken, does not seem to care about neither his personal nor the company’s image</a:t>
            </a:r>
          </a:p>
          <a:p>
            <a:r>
              <a:rPr lang="en-US" dirty="0" smtClean="0"/>
              <a:t>Aggressive, unapologetic, abusive &amp; abrupt with staff</a:t>
            </a:r>
          </a:p>
          <a:p>
            <a:r>
              <a:rPr lang="en-US" dirty="0" smtClean="0"/>
              <a:t>No rules: rules as only for the hard of thinking </a:t>
            </a:r>
            <a:endParaRPr lang="en-US" dirty="0"/>
          </a:p>
        </p:txBody>
      </p:sp>
      <p:pic>
        <p:nvPicPr>
          <p:cNvPr id="4" name="Picture 3"/>
          <p:cNvPicPr>
            <a:picLocks noChangeAspect="1"/>
          </p:cNvPicPr>
          <p:nvPr/>
        </p:nvPicPr>
        <p:blipFill>
          <a:blip r:embed="rId3"/>
          <a:stretch>
            <a:fillRect/>
          </a:stretch>
        </p:blipFill>
        <p:spPr>
          <a:xfrm>
            <a:off x="2843808" y="4365104"/>
            <a:ext cx="3242444" cy="2159797"/>
          </a:xfrm>
          <a:prstGeom prst="rect">
            <a:avLst/>
          </a:prstGeom>
        </p:spPr>
      </p:pic>
    </p:spTree>
    <p:extLst>
      <p:ext uri="{BB962C8B-B14F-4D97-AF65-F5344CB8AC3E}">
        <p14:creationId xmlns:p14="http://schemas.microsoft.com/office/powerpoint/2010/main" val="10332721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r>
              <a:rPr lang="en-GB" dirty="0" smtClean="0"/>
              <a:t>Responsible leadership increasingly important</a:t>
            </a:r>
          </a:p>
          <a:p>
            <a:endParaRPr lang="en-GB" dirty="0" smtClean="0"/>
          </a:p>
          <a:p>
            <a:r>
              <a:rPr lang="en-GB" dirty="0" smtClean="0"/>
              <a:t>Currently limited information &amp; research on the topic; likely to be more research done in the future (</a:t>
            </a:r>
            <a:r>
              <a:rPr lang="en-GB" dirty="0" err="1" smtClean="0"/>
              <a:t>Northouse</a:t>
            </a:r>
            <a:r>
              <a:rPr lang="en-GB" dirty="0" smtClean="0"/>
              <a:t>, 2012)</a:t>
            </a:r>
          </a:p>
          <a:p>
            <a:endParaRPr lang="en-GB" dirty="0" smtClean="0"/>
          </a:p>
          <a:p>
            <a:r>
              <a:rPr lang="en-GB" dirty="0" smtClean="0"/>
              <a:t>There is a number of attributes that responsible leaders must share</a:t>
            </a:r>
          </a:p>
          <a:p>
            <a:endParaRPr lang="en-GB" dirty="0" smtClean="0"/>
          </a:p>
          <a:p>
            <a:r>
              <a:rPr lang="en-GB" dirty="0" smtClean="0"/>
              <a:t>Trade-off between concern for self-interest and concern for the interests of others</a:t>
            </a:r>
          </a:p>
          <a:p>
            <a:endParaRPr lang="en-GB" dirty="0"/>
          </a:p>
        </p:txBody>
      </p:sp>
    </p:spTree>
    <p:extLst>
      <p:ext uri="{BB962C8B-B14F-4D97-AF65-F5344CB8AC3E}">
        <p14:creationId xmlns:p14="http://schemas.microsoft.com/office/powerpoint/2010/main" val="148988744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620000" cy="1143000"/>
          </a:xfrm>
        </p:spPr>
        <p:txBody>
          <a:bodyPr/>
          <a:lstStyle/>
          <a:p>
            <a:r>
              <a:rPr lang="en-GB" dirty="0" smtClean="0"/>
              <a:t>References</a:t>
            </a:r>
            <a:endParaRPr lang="en-GB" dirty="0"/>
          </a:p>
        </p:txBody>
      </p:sp>
      <p:sp>
        <p:nvSpPr>
          <p:cNvPr id="3" name="Content Placeholder 2"/>
          <p:cNvSpPr>
            <a:spLocks noGrp="1"/>
          </p:cNvSpPr>
          <p:nvPr>
            <p:ph idx="1"/>
          </p:nvPr>
        </p:nvSpPr>
        <p:spPr>
          <a:xfrm>
            <a:off x="323528" y="1268760"/>
            <a:ext cx="8064896" cy="5589240"/>
          </a:xfrm>
        </p:spPr>
        <p:txBody>
          <a:bodyPr>
            <a:normAutofit fontScale="70000" lnSpcReduction="20000"/>
          </a:bodyPr>
          <a:lstStyle/>
          <a:p>
            <a:r>
              <a:rPr lang="en-GB" dirty="0" smtClean="0"/>
              <a:t>Blanding, M. 2014. </a:t>
            </a:r>
            <a:r>
              <a:rPr lang="en-GB" i="1" dirty="0" smtClean="0"/>
              <a:t>Responsible Leadership in an Unforgiving World — HBS Working Knowledge</a:t>
            </a:r>
            <a:r>
              <a:rPr lang="en-GB" dirty="0" smtClean="0"/>
              <a:t>. [online] Available at: http://hbswk.hbs.edu/item/7244.html [Accessed: 17 Feb 2014].</a:t>
            </a:r>
          </a:p>
          <a:p>
            <a:r>
              <a:rPr lang="en-GB" dirty="0" smtClean="0"/>
              <a:t>Brown, M. E., Trevino, L. K., &amp; Harrison, D. A. 2005. </a:t>
            </a:r>
            <a:r>
              <a:rPr lang="en-GB" i="1" dirty="0" smtClean="0"/>
              <a:t>Ethical leadership: A social learning theory perspective for construct development. Organizational </a:t>
            </a:r>
            <a:r>
              <a:rPr lang="en-GB" i="1" dirty="0" err="1" smtClean="0"/>
              <a:t>Behavior</a:t>
            </a:r>
            <a:r>
              <a:rPr lang="en-GB" i="1" dirty="0" smtClean="0"/>
              <a:t> and Human Decision Processes. </a:t>
            </a:r>
            <a:r>
              <a:rPr lang="en-GB" dirty="0" smtClean="0"/>
              <a:t>Elsevier</a:t>
            </a:r>
          </a:p>
          <a:p>
            <a:r>
              <a:rPr lang="en-GB" dirty="0" err="1" smtClean="0"/>
              <a:t>Ciulla</a:t>
            </a:r>
            <a:r>
              <a:rPr lang="en-GB" dirty="0" smtClean="0"/>
              <a:t>, J. B. 1998. </a:t>
            </a:r>
            <a:r>
              <a:rPr lang="en-GB" i="1" dirty="0" smtClean="0"/>
              <a:t>Ethics, the heart of leadership</a:t>
            </a:r>
            <a:r>
              <a:rPr lang="en-GB" dirty="0" smtClean="0"/>
              <a:t>. Westport, Conn.: Quorum Books.</a:t>
            </a:r>
          </a:p>
          <a:p>
            <a:r>
              <a:rPr lang="en-GB" dirty="0" err="1" smtClean="0"/>
              <a:t>Doh</a:t>
            </a:r>
            <a:r>
              <a:rPr lang="en-GB" dirty="0" smtClean="0"/>
              <a:t>, J. P. and </a:t>
            </a:r>
            <a:r>
              <a:rPr lang="en-GB" dirty="0" err="1" smtClean="0"/>
              <a:t>Stumpf</a:t>
            </a:r>
            <a:r>
              <a:rPr lang="en-GB" dirty="0" smtClean="0"/>
              <a:t>, S. A. 2005. </a:t>
            </a:r>
            <a:r>
              <a:rPr lang="en-GB" i="1" dirty="0" smtClean="0"/>
              <a:t>Handbook on responsible leadership and governance in global business</a:t>
            </a:r>
            <a:r>
              <a:rPr lang="en-GB" dirty="0" smtClean="0"/>
              <a:t>. Cheltenham, UK: Edward Elgar.</a:t>
            </a:r>
          </a:p>
          <a:p>
            <a:r>
              <a:rPr lang="en-GB" dirty="0" smtClean="0"/>
              <a:t>Lexicon.ft.com. 2014. </a:t>
            </a:r>
            <a:r>
              <a:rPr lang="en-GB" i="1" dirty="0" smtClean="0"/>
              <a:t>Responsible Leadership Definition from Financial Times Lexicon</a:t>
            </a:r>
            <a:r>
              <a:rPr lang="en-GB" dirty="0" smtClean="0"/>
              <a:t>. [online] Available at: http://lexicon.ft.com/Term?term=responsible-leadership [Accessed: 16 Feb 2014]</a:t>
            </a:r>
            <a:r>
              <a:rPr lang="en-GB" dirty="0" smtClean="0"/>
              <a:t>.</a:t>
            </a:r>
          </a:p>
          <a:p>
            <a:r>
              <a:rPr lang="en-US" dirty="0" err="1"/>
              <a:t>Maak</a:t>
            </a:r>
            <a:r>
              <a:rPr lang="en-US" dirty="0"/>
              <a:t>, T., 2007. </a:t>
            </a:r>
            <a:r>
              <a:rPr lang="en-US" i="1" dirty="0"/>
              <a:t>Responsible Leadership, Stakeholder Engagement, and the Emergence of Social Capital.</a:t>
            </a:r>
            <a:r>
              <a:rPr lang="en-US" dirty="0"/>
              <a:t> (</a:t>
            </a:r>
            <a:r>
              <a:rPr lang="en-US" dirty="0" err="1"/>
              <a:t>pdf</a:t>
            </a:r>
            <a:r>
              <a:rPr lang="en-US" dirty="0"/>
              <a:t>) Journal of Business Ethics 74: 329-343</a:t>
            </a:r>
            <a:r>
              <a:rPr lang="en-US" dirty="0" smtClean="0"/>
              <a:t>.</a:t>
            </a:r>
            <a:endParaRPr lang="en-GB" dirty="0" smtClean="0"/>
          </a:p>
          <a:p>
            <a:r>
              <a:rPr lang="en-GB" dirty="0" err="1" smtClean="0"/>
              <a:t>Maak</a:t>
            </a:r>
            <a:r>
              <a:rPr lang="en-GB" dirty="0" smtClean="0"/>
              <a:t>, T. and </a:t>
            </a:r>
            <a:r>
              <a:rPr lang="en-GB" dirty="0" err="1" smtClean="0"/>
              <a:t>Pless</a:t>
            </a:r>
            <a:r>
              <a:rPr lang="en-GB" dirty="0" smtClean="0"/>
              <a:t>, N. 2006. </a:t>
            </a:r>
            <a:r>
              <a:rPr lang="en-GB" i="1" dirty="0" smtClean="0"/>
              <a:t>Responsible leadership</a:t>
            </a:r>
            <a:r>
              <a:rPr lang="en-GB" dirty="0" smtClean="0"/>
              <a:t>. London: </a:t>
            </a:r>
            <a:r>
              <a:rPr lang="en-GB" dirty="0" err="1" smtClean="0"/>
              <a:t>Routledge</a:t>
            </a:r>
            <a:r>
              <a:rPr lang="en-GB" dirty="0" smtClean="0"/>
              <a:t>.</a:t>
            </a:r>
          </a:p>
          <a:p>
            <a:r>
              <a:rPr lang="en-GB" dirty="0" smtClean="0"/>
              <a:t>Murray, A. 2014. </a:t>
            </a:r>
            <a:r>
              <a:rPr lang="en-GB" i="1" dirty="0" smtClean="0"/>
              <a:t>What Makes a Great Leader?</a:t>
            </a:r>
            <a:r>
              <a:rPr lang="en-GB" dirty="0" smtClean="0"/>
              <a:t>. [online] Available at: http://online.wsj.com/news/articles/SB10001424052748704878904575031112276749120 [Accessed: 17 Feb 2014].</a:t>
            </a:r>
          </a:p>
          <a:p>
            <a:r>
              <a:rPr lang="en-GB" dirty="0" err="1" smtClean="0"/>
              <a:t>Northouse</a:t>
            </a:r>
            <a:r>
              <a:rPr lang="en-GB" dirty="0" smtClean="0"/>
              <a:t>, P. 2012. </a:t>
            </a:r>
            <a:r>
              <a:rPr lang="en-GB" i="1" dirty="0" smtClean="0"/>
              <a:t>Leadership : theory and practice</a:t>
            </a:r>
            <a:r>
              <a:rPr lang="en-GB" dirty="0" smtClean="0"/>
              <a:t>. Sage Publications.</a:t>
            </a:r>
          </a:p>
          <a:p>
            <a:r>
              <a:rPr lang="en-GB" dirty="0" err="1" smtClean="0"/>
              <a:t>Pruzan</a:t>
            </a:r>
            <a:r>
              <a:rPr lang="en-GB" dirty="0" smtClean="0"/>
              <a:t>, P. 2009. </a:t>
            </a:r>
            <a:r>
              <a:rPr lang="en-GB" i="1" dirty="0" smtClean="0"/>
              <a:t>Rational, ethical, and spiritual perspectives on leadership</a:t>
            </a:r>
            <a:r>
              <a:rPr lang="en-GB" dirty="0" smtClean="0"/>
              <a:t>. Oxford: Peter Lang.</a:t>
            </a:r>
          </a:p>
          <a:p>
            <a:r>
              <a:rPr lang="en-GB" dirty="0" err="1" smtClean="0"/>
              <a:t>Riggio</a:t>
            </a:r>
            <a:r>
              <a:rPr lang="en-GB" dirty="0" smtClean="0"/>
              <a:t>, R. E. and Tan, S. J. </a:t>
            </a:r>
            <a:r>
              <a:rPr lang="en-GB" dirty="0" err="1" smtClean="0"/>
              <a:t>n.d</a:t>
            </a:r>
            <a:r>
              <a:rPr lang="en-GB" dirty="0" smtClean="0"/>
              <a:t>. </a:t>
            </a:r>
            <a:r>
              <a:rPr lang="en-GB" i="1" dirty="0" smtClean="0"/>
              <a:t>Leader interpersonal and influence skills</a:t>
            </a:r>
            <a:r>
              <a:rPr lang="en-GB" dirty="0" smtClean="0"/>
              <a:t>.</a:t>
            </a:r>
          </a:p>
          <a:p>
            <a:r>
              <a:rPr lang="en-GB" dirty="0" smtClean="0"/>
              <a:t>The Guardian. 2004. </a:t>
            </a:r>
            <a:r>
              <a:rPr lang="en-GB" i="1" dirty="0" smtClean="0"/>
              <a:t>A bruiser in the f****** boardroom</a:t>
            </a:r>
            <a:r>
              <a:rPr lang="en-GB" dirty="0" smtClean="0"/>
              <a:t>. [online] Available at: http://www.theguardian.com/business/2004/nov/07/theairlineindustry.observerbusiness [Accessed: 16 Feb 2014].</a:t>
            </a:r>
          </a:p>
          <a:p>
            <a:endParaRPr lang="en-GB" dirty="0"/>
          </a:p>
        </p:txBody>
      </p:sp>
    </p:spTree>
    <p:extLst>
      <p:ext uri="{BB962C8B-B14F-4D97-AF65-F5344CB8AC3E}">
        <p14:creationId xmlns:p14="http://schemas.microsoft.com/office/powerpoint/2010/main" val="206154954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t>What is Irresponsible Leadership?</a:t>
            </a:r>
            <a:endParaRPr lang="en-US" sz="3800" dirty="0"/>
          </a:p>
        </p:txBody>
      </p:sp>
      <p:sp>
        <p:nvSpPr>
          <p:cNvPr id="3" name="Content Placeholder 2"/>
          <p:cNvSpPr>
            <a:spLocks noGrp="1"/>
          </p:cNvSpPr>
          <p:nvPr>
            <p:ph idx="1"/>
          </p:nvPr>
        </p:nvSpPr>
        <p:spPr>
          <a:xfrm>
            <a:off x="467544" y="2608312"/>
            <a:ext cx="7620000" cy="1612776"/>
          </a:xfrm>
        </p:spPr>
        <p:txBody>
          <a:bodyPr/>
          <a:lstStyle/>
          <a:p>
            <a:pPr marL="114300" indent="0">
              <a:buNone/>
            </a:pPr>
            <a:r>
              <a:rPr lang="en-GB" dirty="0" smtClean="0"/>
              <a:t>“</a:t>
            </a:r>
            <a:r>
              <a:rPr lang="en-GB" dirty="0"/>
              <a:t>Behaviours conducted and decisions made by organizational leaders that are illegal and/or violate moral standards, and those that impose processes and structures that promote unethical conduct by followers.” (Brown and Mitchell, 2010)</a:t>
            </a:r>
          </a:p>
          <a:p>
            <a:endParaRPr lang="en-US" dirty="0"/>
          </a:p>
        </p:txBody>
      </p:sp>
    </p:spTree>
    <p:extLst>
      <p:ext uri="{BB962C8B-B14F-4D97-AF65-F5344CB8AC3E}">
        <p14:creationId xmlns:p14="http://schemas.microsoft.com/office/powerpoint/2010/main" val="136151377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Herb Kelleher – Southwest Airlines</a:t>
            </a:r>
            <a:endParaRPr lang="en-GB" sz="4000" dirty="0"/>
          </a:p>
        </p:txBody>
      </p:sp>
      <p:sp>
        <p:nvSpPr>
          <p:cNvPr id="3" name="Content Placeholder 2"/>
          <p:cNvSpPr>
            <a:spLocks noGrp="1"/>
          </p:cNvSpPr>
          <p:nvPr>
            <p:ph idx="1"/>
          </p:nvPr>
        </p:nvSpPr>
        <p:spPr>
          <a:xfrm>
            <a:off x="2771800" y="1772816"/>
            <a:ext cx="5233392" cy="4844008"/>
          </a:xfrm>
        </p:spPr>
        <p:txBody>
          <a:bodyPr>
            <a:normAutofit/>
          </a:bodyPr>
          <a:lstStyle/>
          <a:p>
            <a:r>
              <a:rPr lang="en-GB" dirty="0" smtClean="0"/>
              <a:t>“Is Herb Kelleher America’s Best CEO?” – Fortune Magazine</a:t>
            </a:r>
          </a:p>
          <a:p>
            <a:pPr marL="114300" indent="0">
              <a:buNone/>
            </a:pPr>
            <a:endParaRPr lang="en-GB" dirty="0" smtClean="0"/>
          </a:p>
          <a:p>
            <a:r>
              <a:rPr lang="en-GB" dirty="0" smtClean="0"/>
              <a:t>Real </a:t>
            </a:r>
            <a:r>
              <a:rPr lang="en-GB" dirty="0"/>
              <a:t>competitive advantage = Kelleher’s </a:t>
            </a:r>
            <a:r>
              <a:rPr lang="en-GB" dirty="0" smtClean="0"/>
              <a:t>Leadership</a:t>
            </a:r>
          </a:p>
          <a:p>
            <a:endParaRPr lang="en-GB" dirty="0"/>
          </a:p>
          <a:p>
            <a:r>
              <a:rPr lang="en-GB" dirty="0"/>
              <a:t>Brilliant, charming, cunning, and thorough</a:t>
            </a:r>
          </a:p>
          <a:p>
            <a:endParaRPr lang="en-GB" dirty="0" smtClean="0"/>
          </a:p>
          <a:p>
            <a:r>
              <a:rPr lang="en-GB" dirty="0"/>
              <a:t>Constant interaction with customers and </a:t>
            </a:r>
            <a:r>
              <a:rPr lang="en-GB" dirty="0" smtClean="0"/>
              <a:t>employees</a:t>
            </a:r>
          </a:p>
        </p:txBody>
      </p:sp>
      <p:pic>
        <p:nvPicPr>
          <p:cNvPr id="4" name="Picture 3"/>
          <p:cNvPicPr>
            <a:picLocks noChangeAspect="1"/>
          </p:cNvPicPr>
          <p:nvPr/>
        </p:nvPicPr>
        <p:blipFill>
          <a:blip r:embed="rId3"/>
          <a:stretch>
            <a:fillRect/>
          </a:stretch>
        </p:blipFill>
        <p:spPr>
          <a:xfrm>
            <a:off x="251520" y="2564904"/>
            <a:ext cx="2304256" cy="2304256"/>
          </a:xfrm>
          <a:prstGeom prst="rect">
            <a:avLst/>
          </a:prstGeom>
        </p:spPr>
      </p:pic>
    </p:spTree>
    <p:extLst>
      <p:ext uri="{BB962C8B-B14F-4D97-AF65-F5344CB8AC3E}">
        <p14:creationId xmlns:p14="http://schemas.microsoft.com/office/powerpoint/2010/main" val="1923722218"/>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200" dirty="0" smtClean="0"/>
              <a:t>What is Responsible Leadership?</a:t>
            </a:r>
            <a:endParaRPr lang="en-GB" sz="4200" dirty="0"/>
          </a:p>
        </p:txBody>
      </p:sp>
      <p:sp>
        <p:nvSpPr>
          <p:cNvPr id="3" name="Content Placeholder 2"/>
          <p:cNvSpPr>
            <a:spLocks noGrp="1"/>
          </p:cNvSpPr>
          <p:nvPr>
            <p:ph idx="1"/>
          </p:nvPr>
        </p:nvSpPr>
        <p:spPr/>
        <p:txBody>
          <a:bodyPr>
            <a:normAutofit/>
          </a:bodyPr>
          <a:lstStyle/>
          <a:p>
            <a:endParaRPr lang="en-US" dirty="0" smtClean="0"/>
          </a:p>
          <a:p>
            <a:r>
              <a:rPr lang="en-US" dirty="0" smtClean="0"/>
              <a:t>“The </a:t>
            </a:r>
            <a:r>
              <a:rPr lang="en-US" dirty="0"/>
              <a:t>art of motivating, communicating, empowering and convincing people to engage in a new vision of sustainable development and the necessary change</a:t>
            </a:r>
            <a:r>
              <a:rPr lang="en-US" dirty="0" smtClean="0"/>
              <a:t>.” </a:t>
            </a:r>
          </a:p>
          <a:p>
            <a:pPr marL="411480" lvl="1" indent="0">
              <a:buNone/>
            </a:pPr>
            <a:r>
              <a:rPr lang="en-US" sz="2200" dirty="0" smtClean="0"/>
              <a:t>(The </a:t>
            </a:r>
            <a:r>
              <a:rPr lang="en-US" sz="2200" dirty="0"/>
              <a:t>United Nations Global </a:t>
            </a:r>
            <a:r>
              <a:rPr lang="en-US" sz="2200" dirty="0" smtClean="0"/>
              <a:t>Compact </a:t>
            </a:r>
            <a:r>
              <a:rPr lang="en-US" sz="2200" dirty="0"/>
              <a:t>and European Foundation for Management Development, 2008</a:t>
            </a:r>
            <a:r>
              <a:rPr lang="en-US" sz="2200" dirty="0" smtClean="0"/>
              <a:t>)</a:t>
            </a:r>
          </a:p>
          <a:p>
            <a:endParaRPr lang="en-US" dirty="0"/>
          </a:p>
          <a:p>
            <a:r>
              <a:rPr lang="en-US" dirty="0"/>
              <a:t>An ethical act of inspiring others toward effecting positive change through the accomplishment of a common goal. (</a:t>
            </a:r>
            <a:r>
              <a:rPr lang="en-US" dirty="0" err="1"/>
              <a:t>Riggo</a:t>
            </a:r>
            <a:r>
              <a:rPr lang="en-US" dirty="0"/>
              <a:t> and Tan, 2014)</a:t>
            </a:r>
          </a:p>
          <a:p>
            <a:pPr marL="114300" indent="0">
              <a:buNone/>
            </a:pPr>
            <a:endParaRPr lang="en-US" dirty="0"/>
          </a:p>
          <a:p>
            <a:pPr marL="114300" indent="0">
              <a:buNone/>
            </a:pPr>
            <a:endParaRPr lang="en-US" dirty="0" smtClean="0"/>
          </a:p>
          <a:p>
            <a:pPr marL="114300" indent="0">
              <a:buNone/>
            </a:pPr>
            <a:endParaRPr lang="en-US" dirty="0" smtClean="0"/>
          </a:p>
        </p:txBody>
      </p:sp>
    </p:spTree>
    <p:extLst>
      <p:ext uri="{BB962C8B-B14F-4D97-AF65-F5344CB8AC3E}">
        <p14:creationId xmlns:p14="http://schemas.microsoft.com/office/powerpoint/2010/main" val="2364058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Leaders </a:t>
            </a:r>
            <a:r>
              <a:rPr lang="en-US" dirty="0" smtClean="0"/>
              <a:t>are responsible for implementing ethics</a:t>
            </a:r>
          </a:p>
          <a:p>
            <a:pPr>
              <a:buNone/>
            </a:pPr>
            <a:r>
              <a:rPr lang="en-US" dirty="0" smtClean="0"/>
              <a:t>	</a:t>
            </a:r>
            <a:r>
              <a:rPr lang="en-US" dirty="0" err="1" smtClean="0">
                <a:sym typeface="Wingdings"/>
              </a:rPr>
              <a:t></a:t>
            </a:r>
            <a:r>
              <a:rPr lang="en-US" dirty="0" smtClean="0">
                <a:sym typeface="Wingdings"/>
              </a:rPr>
              <a:t> develop, monitor and enforce ethical </a:t>
            </a:r>
            <a:r>
              <a:rPr lang="en-US" dirty="0" err="1" smtClean="0">
                <a:sym typeface="Wingdings"/>
              </a:rPr>
              <a:t>behaviour</a:t>
            </a:r>
            <a:endParaRPr lang="en-US" dirty="0" smtClean="0"/>
          </a:p>
          <a:p>
            <a:pPr marL="114300" indent="0">
              <a:buNone/>
            </a:pPr>
            <a:endParaRPr lang="en-US" dirty="0"/>
          </a:p>
          <a:p>
            <a:r>
              <a:rPr lang="en-US" dirty="0" smtClean="0"/>
              <a:t>“</a:t>
            </a:r>
            <a:r>
              <a:rPr lang="en-US" dirty="0"/>
              <a:t>The demonstration of normatively appropriate conduct through personal actions and interpersonal relationships, and the promotion of such conduct to followers through two-way </a:t>
            </a:r>
            <a:r>
              <a:rPr lang="en-US" dirty="0" smtClean="0"/>
              <a:t>communication, reinforcement</a:t>
            </a:r>
            <a:r>
              <a:rPr lang="en-US" dirty="0"/>
              <a:t>, and decision-making.” (Brown, Trevino &amp; Harrison, 2005: 120).</a:t>
            </a:r>
          </a:p>
          <a:p>
            <a:endParaRPr lang="en-GB" dirty="0"/>
          </a:p>
        </p:txBody>
      </p:sp>
      <p:sp>
        <p:nvSpPr>
          <p:cNvPr id="4" name="Title 1"/>
          <p:cNvSpPr txBox="1">
            <a:spLocks/>
          </p:cNvSpPr>
          <p:nvPr/>
        </p:nvSpPr>
        <p:spPr>
          <a:xfrm>
            <a:off x="-396552" y="116632"/>
            <a:ext cx="936104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3600" dirty="0" smtClean="0"/>
              <a:t>Ethical leadership = Responsible leadership?</a:t>
            </a:r>
            <a:endParaRPr lang="en-GB" sz="3600" dirty="0"/>
          </a:p>
        </p:txBody>
      </p:sp>
    </p:spTree>
    <p:extLst>
      <p:ext uri="{BB962C8B-B14F-4D97-AF65-F5344CB8AC3E}">
        <p14:creationId xmlns:p14="http://schemas.microsoft.com/office/powerpoint/2010/main" val="2759902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quest for responsible leadership</a:t>
            </a:r>
            <a:endParaRPr lang="en-US" sz="3600" dirty="0"/>
          </a:p>
        </p:txBody>
      </p:sp>
      <p:sp>
        <p:nvSpPr>
          <p:cNvPr id="3" name="Content Placeholder 2"/>
          <p:cNvSpPr>
            <a:spLocks noGrp="1"/>
          </p:cNvSpPr>
          <p:nvPr>
            <p:ph idx="1"/>
          </p:nvPr>
        </p:nvSpPr>
        <p:spPr/>
        <p:txBody>
          <a:bodyPr/>
          <a:lstStyle/>
          <a:p>
            <a:r>
              <a:rPr lang="en-US" dirty="0" smtClean="0"/>
              <a:t>Leaders have both </a:t>
            </a:r>
            <a:r>
              <a:rPr lang="en-US" u="sng" dirty="0" smtClean="0"/>
              <a:t>power</a:t>
            </a:r>
            <a:r>
              <a:rPr lang="en-US" dirty="0" smtClean="0"/>
              <a:t> and </a:t>
            </a:r>
            <a:r>
              <a:rPr lang="en-US" u="sng" dirty="0" smtClean="0"/>
              <a:t>potential </a:t>
            </a:r>
            <a:r>
              <a:rPr lang="en-US" dirty="0" smtClean="0"/>
              <a:t>for contributing to the betterment of the world</a:t>
            </a:r>
          </a:p>
          <a:p>
            <a:endParaRPr lang="en-US" dirty="0" smtClean="0"/>
          </a:p>
          <a:p>
            <a:r>
              <a:rPr lang="en-US" dirty="0" smtClean="0"/>
              <a:t>Responsible leaders require a mindset that cares for the needs of others and act as responsible citizens </a:t>
            </a:r>
          </a:p>
          <a:p>
            <a:endParaRPr lang="en-US" dirty="0" smtClean="0"/>
          </a:p>
          <a:p>
            <a:r>
              <a:rPr lang="en-US" dirty="0" smtClean="0"/>
              <a:t>Multitude of stakeholder claims necessitate mutually beneficial relationships</a:t>
            </a:r>
          </a:p>
          <a:p>
            <a:endParaRPr lang="en-US" dirty="0" smtClean="0"/>
          </a:p>
          <a:p>
            <a:pPr>
              <a:buNone/>
            </a:pPr>
            <a:r>
              <a:rPr lang="en-US" dirty="0" smtClean="0"/>
              <a:t>(</a:t>
            </a:r>
            <a:r>
              <a:rPr lang="en-US" dirty="0" err="1" smtClean="0"/>
              <a:t>Maak</a:t>
            </a:r>
            <a:r>
              <a:rPr lang="en-US" dirty="0" smtClean="0"/>
              <a:t>, 2007)</a:t>
            </a:r>
            <a:endParaRPr lang="en-US" dirty="0"/>
          </a:p>
        </p:txBody>
      </p:sp>
      <p:sp>
        <p:nvSpPr>
          <p:cNvPr id="4" name="TextBox 3"/>
          <p:cNvSpPr txBox="1"/>
          <p:nvPr/>
        </p:nvSpPr>
        <p:spPr>
          <a:xfrm>
            <a:off x="1663700" y="5054600"/>
            <a:ext cx="184666"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Why business leaders should be responsible? </a:t>
            </a:r>
            <a:br>
              <a:rPr lang="en-US" sz="3200" dirty="0" smtClean="0"/>
            </a:br>
            <a:r>
              <a:rPr lang="en-US" sz="3200" dirty="0" smtClean="0"/>
              <a:t>The importance of responsible leadership</a:t>
            </a:r>
            <a:endParaRPr lang="en-US" sz="3200" dirty="0"/>
          </a:p>
        </p:txBody>
      </p:sp>
      <p:sp>
        <p:nvSpPr>
          <p:cNvPr id="3" name="Content Placeholder 2"/>
          <p:cNvSpPr>
            <a:spLocks noGrp="1"/>
          </p:cNvSpPr>
          <p:nvPr>
            <p:ph idx="1"/>
          </p:nvPr>
        </p:nvSpPr>
        <p:spPr/>
        <p:txBody>
          <a:bodyPr/>
          <a:lstStyle/>
          <a:p>
            <a:pPr marL="114300" indent="0"/>
            <a:r>
              <a:rPr lang="en-US" dirty="0" smtClean="0"/>
              <a:t>  Renewed interest in ethics due to scandals.</a:t>
            </a:r>
          </a:p>
          <a:p>
            <a:pPr marL="114300" indent="0">
              <a:buNone/>
            </a:pPr>
            <a:endParaRPr lang="en-US" dirty="0" smtClean="0"/>
          </a:p>
          <a:p>
            <a:r>
              <a:rPr lang="en-US" dirty="0" smtClean="0"/>
              <a:t>“Increasing pressures to make a positive contribution to society.” (Wilson, 2007:7)</a:t>
            </a:r>
          </a:p>
          <a:p>
            <a:endParaRPr lang="en-US" dirty="0" smtClean="0"/>
          </a:p>
          <a:p>
            <a:r>
              <a:rPr lang="en-US" dirty="0" smtClean="0"/>
              <a:t>Number of irresponsible leaders exceeds the number of responsible leaders </a:t>
            </a:r>
          </a:p>
          <a:p>
            <a:pPr marL="114300" indent="0">
              <a:buNone/>
            </a:pPr>
            <a:r>
              <a:rPr lang="en-US" dirty="0" err="1" smtClean="0">
                <a:sym typeface="Wingdings"/>
              </a:rPr>
              <a:t></a:t>
            </a:r>
            <a:r>
              <a:rPr lang="en-US" dirty="0" smtClean="0"/>
              <a:t> great need for more responsible leadership</a:t>
            </a:r>
            <a:endParaRPr lang="en-US" dirty="0"/>
          </a:p>
        </p:txBody>
      </p:sp>
    </p:spTree>
    <p:extLst>
      <p:ext uri="{BB962C8B-B14F-4D97-AF65-F5344CB8AC3E}">
        <p14:creationId xmlns:p14="http://schemas.microsoft.com/office/powerpoint/2010/main" val="6013154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352928" cy="1143000"/>
          </a:xfrm>
        </p:spPr>
        <p:txBody>
          <a:bodyPr/>
          <a:lstStyle/>
          <a:p>
            <a:pPr algn="ctr"/>
            <a:r>
              <a:rPr lang="en-US" sz="3200" dirty="0"/>
              <a:t>Why business leaders should be responsible? </a:t>
            </a:r>
            <a:br>
              <a:rPr lang="en-US" sz="3200" dirty="0"/>
            </a:br>
            <a:r>
              <a:rPr lang="en-US" sz="3200" dirty="0"/>
              <a:t>The importance of responsible leadership</a:t>
            </a:r>
            <a:endParaRPr lang="en-GB" sz="3200" dirty="0"/>
          </a:p>
        </p:txBody>
      </p:sp>
      <p:sp>
        <p:nvSpPr>
          <p:cNvPr id="3" name="Content Placeholder 2"/>
          <p:cNvSpPr>
            <a:spLocks noGrp="1"/>
          </p:cNvSpPr>
          <p:nvPr>
            <p:ph idx="1"/>
          </p:nvPr>
        </p:nvSpPr>
        <p:spPr/>
        <p:txBody>
          <a:bodyPr>
            <a:normAutofit/>
          </a:bodyPr>
          <a:lstStyle/>
          <a:p>
            <a:pPr marL="114300" indent="0">
              <a:buNone/>
            </a:pPr>
            <a:endParaRPr lang="en-GB" dirty="0"/>
          </a:p>
          <a:p>
            <a:r>
              <a:rPr lang="en-GB" dirty="0" smtClean="0"/>
              <a:t>Source of competitive advantage (Southwest Airlines)</a:t>
            </a:r>
          </a:p>
          <a:p>
            <a:pPr marL="114300" indent="0">
              <a:buNone/>
            </a:pPr>
            <a:endParaRPr lang="en-GB" dirty="0" smtClean="0"/>
          </a:p>
          <a:p>
            <a:r>
              <a:rPr lang="en-GB" dirty="0" smtClean="0"/>
              <a:t>Satisfies the follower’s needs</a:t>
            </a:r>
          </a:p>
          <a:p>
            <a:pPr marL="114300" indent="0">
              <a:buNone/>
            </a:pPr>
            <a:endParaRPr lang="en-US" dirty="0" smtClean="0"/>
          </a:p>
          <a:p>
            <a:r>
              <a:rPr lang="en-US" dirty="0" smtClean="0"/>
              <a:t>THEREFORE, responsible leadership is an URGENT imperative, NOT a luxury or even an option.</a:t>
            </a:r>
            <a:endParaRPr lang="en-GB" dirty="0" smtClean="0"/>
          </a:p>
        </p:txBody>
      </p:sp>
    </p:spTree>
    <p:extLst>
      <p:ext uri="{BB962C8B-B14F-4D97-AF65-F5344CB8AC3E}">
        <p14:creationId xmlns:p14="http://schemas.microsoft.com/office/powerpoint/2010/main" val="113815401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mv="urn:schemas-microsoft-com:mac:vml" xmlns="">
      <mp:transition xmlns:mp="http://schemas.microsoft.com/office/mac/powerpoint/2008/main" spd="slow" advClick="0" advTm="200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3982</TotalTime>
  <Words>2294</Words>
  <Application>Microsoft Macintosh PowerPoint</Application>
  <PresentationFormat>On-screen Show (4:3)</PresentationFormat>
  <Paragraphs>335</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Responsible Leadership</vt:lpstr>
      <vt:lpstr>Michael O’Leary - Ryanair</vt:lpstr>
      <vt:lpstr>What is Irresponsible Leadership?</vt:lpstr>
      <vt:lpstr>Herb Kelleher – Southwest Airlines</vt:lpstr>
      <vt:lpstr>What is Responsible Leadership?</vt:lpstr>
      <vt:lpstr>PowerPoint Presentation</vt:lpstr>
      <vt:lpstr>The quest for responsible leadership</vt:lpstr>
      <vt:lpstr>Why business leaders should be responsible?  The importance of responsible leadership</vt:lpstr>
      <vt:lpstr>Why business leaders should be responsible?  The importance of responsible leadership</vt:lpstr>
      <vt:lpstr>Challenges responsible leaders face</vt:lpstr>
      <vt:lpstr>Roles of Responsible Leadership</vt:lpstr>
      <vt:lpstr>PowerPoint Presentation</vt:lpstr>
      <vt:lpstr>Attributes of a Responsible Leader</vt:lpstr>
      <vt:lpstr>Principles of Responsible Leadership</vt:lpstr>
      <vt:lpstr>Responsible leadership interpreted differently across countries</vt:lpstr>
      <vt:lpstr>Dimensions of  power distance</vt:lpstr>
      <vt:lpstr>Dimensions of  power distance</vt:lpstr>
      <vt:lpstr>Leadership Ethics</vt:lpstr>
      <vt:lpstr>Leadership Ethics - continued</vt:lpstr>
      <vt:lpstr>Conclusion</vt:lpstr>
      <vt:lpstr>References</vt:lpstr>
    </vt:vector>
  </TitlesOfParts>
  <Company>University of East Anglia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Responsible Leadership</dc:title>
  <dc:creator>RDP</dc:creator>
  <cp:lastModifiedBy>x x</cp:lastModifiedBy>
  <cp:revision>68</cp:revision>
  <dcterms:created xsi:type="dcterms:W3CDTF">2014-02-17T20:12:04Z</dcterms:created>
  <dcterms:modified xsi:type="dcterms:W3CDTF">2014-02-19T09:32:17Z</dcterms:modified>
</cp:coreProperties>
</file>