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37" autoAdjust="0"/>
  </p:normalViewPr>
  <p:slideViewPr>
    <p:cSldViewPr>
      <p:cViewPr>
        <p:scale>
          <a:sx n="75" d="100"/>
          <a:sy n="75" d="100"/>
        </p:scale>
        <p:origin x="-6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B34ACC-F88A-4E80-B3B6-0745B95B16AA}"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4ACC-F88A-4E80-B3B6-0745B95B16AA}"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4ACC-F88A-4E80-B3B6-0745B95B16AA}"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4ACC-F88A-4E80-B3B6-0745B95B16AA}"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34ACC-F88A-4E80-B3B6-0745B95B16AA}" type="datetimeFigureOut">
              <a:rPr lang="en-US" smtClean="0"/>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B34ACC-F88A-4E80-B3B6-0745B95B16AA}"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34ACC-F88A-4E80-B3B6-0745B95B16AA}" type="datetimeFigureOut">
              <a:rPr lang="en-US" smtClean="0"/>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34ACC-F88A-4E80-B3B6-0745B95B16AA}" type="datetimeFigureOut">
              <a:rPr lang="en-US" smtClean="0"/>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34ACC-F88A-4E80-B3B6-0745B95B16AA}" type="datetimeFigureOut">
              <a:rPr lang="en-US" smtClean="0"/>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34ACC-F88A-4E80-B3B6-0745B95B16AA}"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34ACC-F88A-4E80-B3B6-0745B95B16AA}" type="datetimeFigureOut">
              <a:rPr lang="en-US" smtClean="0"/>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B8BB5-D5BB-4C2F-976D-9CE395D0B0B4}" type="slidenum">
              <a:rPr lang="en-US" smtClean="0"/>
              <a:t>‹#›</a:t>
            </a:fld>
            <a:endParaRPr lang="en-US"/>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34ACC-F88A-4E80-B3B6-0745B95B16AA}" type="datetimeFigureOut">
              <a:rPr lang="en-US" smtClean="0"/>
              <a:t>3/5/2012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B8BB5-D5BB-4C2F-976D-9CE395D0B0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Administrator\Desktop\Power Point\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TextBox 7"/>
          <p:cNvSpPr txBox="1"/>
          <p:nvPr/>
        </p:nvSpPr>
        <p:spPr>
          <a:xfrm>
            <a:off x="228600" y="457200"/>
            <a:ext cx="8686800" cy="1569660"/>
          </a:xfrm>
          <a:prstGeom prst="rect">
            <a:avLst/>
          </a:prstGeom>
          <a:noFill/>
        </p:spPr>
        <p:txBody>
          <a:bodyPr wrap="square" rtlCol="0">
            <a:spAutoFit/>
          </a:bodyPr>
          <a:lstStyle/>
          <a:p>
            <a:pPr algn="ctr"/>
            <a:r>
              <a:rPr lang="en-US" sz="4800" dirty="0" smtClean="0">
                <a:solidFill>
                  <a:schemeClr val="bg1"/>
                </a:solidFill>
                <a:effectLst>
                  <a:outerShdw blurRad="50800" dist="38100" dir="5400000" algn="t" rotWithShape="0">
                    <a:prstClr val="black">
                      <a:alpha val="40000"/>
                    </a:prstClr>
                  </a:outerShdw>
                </a:effectLst>
              </a:rPr>
              <a:t>Leadership and Social Responsibility</a:t>
            </a:r>
            <a:endParaRPr lang="en-US" sz="4800" dirty="0">
              <a:solidFill>
                <a:schemeClr val="bg1"/>
              </a:solidFill>
              <a:effectLst>
                <a:outerShdw blurRad="50800" dist="38100" dir="5400000" algn="t" rotWithShape="0">
                  <a:prstClr val="black">
                    <a:alpha val="40000"/>
                  </a:prstClr>
                </a:outerShdw>
              </a:effectLst>
            </a:endParaRPr>
          </a:p>
        </p:txBody>
      </p:sp>
      <p:sp>
        <p:nvSpPr>
          <p:cNvPr id="9" name="TextBox 8"/>
          <p:cNvSpPr txBox="1"/>
          <p:nvPr/>
        </p:nvSpPr>
        <p:spPr>
          <a:xfrm>
            <a:off x="4953000" y="2971800"/>
            <a:ext cx="3953133" cy="2554545"/>
          </a:xfrm>
          <a:prstGeom prst="rect">
            <a:avLst/>
          </a:prstGeom>
          <a:solidFill>
            <a:schemeClr val="bg1">
              <a:alpha val="37000"/>
            </a:schemeClr>
          </a:solidFill>
        </p:spPr>
        <p:txBody>
          <a:bodyPr wrap="none" rtlCol="0">
            <a:spAutoFit/>
          </a:bodyPr>
          <a:lstStyle/>
          <a:p>
            <a:pPr algn="ctr"/>
            <a:r>
              <a:rPr lang="en-US" sz="3200" b="1" dirty="0" smtClean="0">
                <a:solidFill>
                  <a:schemeClr val="bg1"/>
                </a:solidFill>
                <a:effectLst>
                  <a:outerShdw blurRad="50800" dist="38100" dir="16200000" rotWithShape="0">
                    <a:prstClr val="black">
                      <a:alpha val="40000"/>
                    </a:prstClr>
                  </a:outerShdw>
                </a:effectLst>
              </a:rPr>
              <a:t>Group 6 MGNT101</a:t>
            </a:r>
          </a:p>
          <a:p>
            <a:pPr algn="ctr"/>
            <a:r>
              <a:rPr lang="en-US" sz="3200" dirty="0" smtClean="0">
                <a:solidFill>
                  <a:schemeClr val="bg1"/>
                </a:solidFill>
                <a:effectLst>
                  <a:outerShdw blurRad="50800" dist="38100" dir="16200000" rotWithShape="0">
                    <a:prstClr val="black">
                      <a:alpha val="40000"/>
                    </a:prstClr>
                  </a:outerShdw>
                </a:effectLst>
              </a:rPr>
              <a:t>Anne Marie </a:t>
            </a:r>
            <a:r>
              <a:rPr lang="en-US" sz="3200" dirty="0" err="1" smtClean="0">
                <a:solidFill>
                  <a:schemeClr val="bg1"/>
                </a:solidFill>
                <a:effectLst>
                  <a:outerShdw blurRad="50800" dist="38100" dir="16200000" rotWithShape="0">
                    <a:prstClr val="black">
                      <a:alpha val="40000"/>
                    </a:prstClr>
                  </a:outerShdw>
                </a:effectLst>
              </a:rPr>
              <a:t>Cas</a:t>
            </a:r>
            <a:endParaRPr lang="en-US" sz="3200" dirty="0" smtClean="0">
              <a:solidFill>
                <a:schemeClr val="bg1"/>
              </a:solidFill>
              <a:effectLst>
                <a:outerShdw blurRad="50800" dist="38100" dir="16200000" rotWithShape="0">
                  <a:prstClr val="black">
                    <a:alpha val="40000"/>
                  </a:prstClr>
                </a:outerShdw>
              </a:effectLst>
            </a:endParaRPr>
          </a:p>
          <a:p>
            <a:pPr algn="ctr"/>
            <a:r>
              <a:rPr lang="en-US" sz="3200" dirty="0" smtClean="0">
                <a:solidFill>
                  <a:schemeClr val="bg1"/>
                </a:solidFill>
                <a:effectLst>
                  <a:outerShdw blurRad="50800" dist="38100" dir="16200000" rotWithShape="0">
                    <a:prstClr val="black">
                      <a:alpha val="40000"/>
                    </a:prstClr>
                  </a:outerShdw>
                </a:effectLst>
              </a:rPr>
              <a:t>Vanessa Santos</a:t>
            </a:r>
          </a:p>
          <a:p>
            <a:pPr algn="ctr"/>
            <a:r>
              <a:rPr lang="en-US" sz="3200" dirty="0" smtClean="0">
                <a:solidFill>
                  <a:schemeClr val="bg1"/>
                </a:solidFill>
                <a:effectLst>
                  <a:outerShdw blurRad="50800" dist="38100" dir="16200000" rotWithShape="0">
                    <a:prstClr val="black">
                      <a:alpha val="40000"/>
                    </a:prstClr>
                  </a:outerShdw>
                </a:effectLst>
              </a:rPr>
              <a:t>Julie Rose </a:t>
            </a:r>
            <a:r>
              <a:rPr lang="en-US" sz="3200" dirty="0" err="1" smtClean="0">
                <a:solidFill>
                  <a:schemeClr val="bg1"/>
                </a:solidFill>
                <a:effectLst>
                  <a:outerShdw blurRad="50800" dist="38100" dir="16200000" rotWithShape="0">
                    <a:prstClr val="black">
                      <a:alpha val="40000"/>
                    </a:prstClr>
                  </a:outerShdw>
                </a:effectLst>
              </a:rPr>
              <a:t>Sabijon</a:t>
            </a:r>
            <a:endParaRPr lang="en-US" sz="3200" dirty="0" smtClean="0">
              <a:solidFill>
                <a:schemeClr val="bg1"/>
              </a:solidFill>
              <a:effectLst>
                <a:outerShdw blurRad="50800" dist="38100" dir="16200000" rotWithShape="0">
                  <a:prstClr val="black">
                    <a:alpha val="40000"/>
                  </a:prstClr>
                </a:outerShdw>
              </a:effectLst>
            </a:endParaRPr>
          </a:p>
          <a:p>
            <a:pPr algn="ctr"/>
            <a:r>
              <a:rPr lang="en-US" sz="3200" dirty="0" smtClean="0">
                <a:solidFill>
                  <a:schemeClr val="bg1"/>
                </a:solidFill>
                <a:effectLst>
                  <a:outerShdw blurRad="50800" dist="38100" dir="16200000" rotWithShape="0">
                    <a:prstClr val="black">
                      <a:alpha val="40000"/>
                    </a:prstClr>
                  </a:outerShdw>
                </a:effectLst>
              </a:rPr>
              <a:t>Herman Carlo Sta. Ana</a:t>
            </a:r>
            <a:endParaRPr lang="en-US" sz="3200" dirty="0">
              <a:solidFill>
                <a:schemeClr val="bg1"/>
              </a:solidFill>
              <a:effectLst>
                <a:outerShdw blurRad="50800" dist="38100" dir="16200000" rotWithShape="0">
                  <a:prstClr val="black">
                    <a:alpha val="40000"/>
                  </a:prst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2000"/>
                                        <p:tgtEl>
                                          <p:spTgt spid="9">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2000"/>
                                        <p:tgtEl>
                                          <p:spTgt spid="9">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2000"/>
                                        <p:tgtEl>
                                          <p:spTgt spid="9">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2000"/>
                                        <p:tgtEl>
                                          <p:spTgt spid="9">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Contingency Approach to Leadership</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295400" y="2057400"/>
            <a:ext cx="6553200" cy="3046988"/>
          </a:xfrm>
          <a:prstGeom prst="rect">
            <a:avLst/>
          </a:prstGeom>
          <a:noFill/>
        </p:spPr>
        <p:txBody>
          <a:bodyPr wrap="square" rtlCol="0">
            <a:spAutoFit/>
          </a:bodyPr>
          <a:lstStyle/>
          <a:p>
            <a:r>
              <a:rPr lang="en-US" sz="4800" b="1" dirty="0"/>
              <a:t>Personal Power </a:t>
            </a:r>
            <a:r>
              <a:rPr lang="en-US" sz="4800" b="1" dirty="0" smtClean="0"/>
              <a:t>Sources</a:t>
            </a:r>
          </a:p>
          <a:p>
            <a:r>
              <a:rPr lang="en-US" sz="4800" b="1" dirty="0" smtClean="0"/>
              <a:t>	</a:t>
            </a:r>
            <a:r>
              <a:rPr lang="en-US" sz="4800" dirty="0" smtClean="0"/>
              <a:t>-Expert </a:t>
            </a:r>
            <a:r>
              <a:rPr lang="en-US" sz="4800" dirty="0"/>
              <a:t>Power</a:t>
            </a:r>
          </a:p>
          <a:p>
            <a:r>
              <a:rPr lang="en-US" sz="4800" dirty="0" smtClean="0"/>
              <a:t>	-Referent </a:t>
            </a:r>
            <a:r>
              <a:rPr lang="en-US" sz="4800" dirty="0"/>
              <a:t>Power</a:t>
            </a:r>
          </a:p>
          <a:p>
            <a:endParaRPr lang="en-US" sz="4800" b="1" dirty="0" smtClean="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The “Path-Goal” Approach to Leadership Effectiveness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295400" y="2057400"/>
            <a:ext cx="6553200" cy="3539430"/>
          </a:xfrm>
          <a:prstGeom prst="rect">
            <a:avLst/>
          </a:prstGeom>
          <a:noFill/>
        </p:spPr>
        <p:txBody>
          <a:bodyPr wrap="square" rtlCol="0">
            <a:spAutoFit/>
          </a:bodyPr>
          <a:lstStyle/>
          <a:p>
            <a:r>
              <a:rPr lang="en-US" sz="3200" dirty="0"/>
              <a:t>The “Path-Goal” is a Theory of Leadership was developed to describe the way that leaders encourage and support their followers in achieving the goals they have been set by making the path that they should take clear and easy.</a:t>
            </a:r>
            <a:endParaRPr lang="en-US" sz="3200" b="1" dirty="0" smtClean="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The “Path-Goal” Approach to Leadership Effectiveness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914400" y="1595021"/>
            <a:ext cx="7848600" cy="5324535"/>
          </a:xfrm>
          <a:prstGeom prst="rect">
            <a:avLst/>
          </a:prstGeom>
          <a:noFill/>
        </p:spPr>
        <p:txBody>
          <a:bodyPr wrap="square" rtlCol="0">
            <a:spAutoFit/>
          </a:bodyPr>
          <a:lstStyle/>
          <a:p>
            <a:r>
              <a:rPr lang="en-US" sz="3200" b="1" dirty="0" smtClean="0"/>
              <a:t>The Path:</a:t>
            </a:r>
          </a:p>
          <a:p>
            <a:pPr lvl="0"/>
            <a:r>
              <a:rPr lang="en-US" sz="2800" b="1" dirty="0"/>
              <a:t>Clarifies </a:t>
            </a:r>
            <a:r>
              <a:rPr lang="en-US" sz="2800" dirty="0"/>
              <a:t>the task scope, boundaries and the process.</a:t>
            </a:r>
          </a:p>
          <a:p>
            <a:pPr lvl="0"/>
            <a:r>
              <a:rPr lang="en-US" sz="2800" b="1" dirty="0"/>
              <a:t>Clarifies</a:t>
            </a:r>
            <a:r>
              <a:rPr lang="en-US" sz="2800" dirty="0"/>
              <a:t> the role and responsibilities of the subordinates.</a:t>
            </a:r>
          </a:p>
          <a:p>
            <a:pPr lvl="0"/>
            <a:r>
              <a:rPr lang="en-US" sz="2800" b="1" dirty="0"/>
              <a:t>Clarifies</a:t>
            </a:r>
            <a:r>
              <a:rPr lang="en-US" sz="2800" dirty="0"/>
              <a:t> the criteria on which both the task success and subordinates accomplishments will be judged.</a:t>
            </a:r>
          </a:p>
          <a:p>
            <a:pPr lvl="0"/>
            <a:r>
              <a:rPr lang="en-US" sz="2800" b="1" dirty="0"/>
              <a:t>Provides</a:t>
            </a:r>
            <a:r>
              <a:rPr lang="en-US" sz="2800" dirty="0"/>
              <a:t> guidance and coaching.</a:t>
            </a:r>
          </a:p>
          <a:p>
            <a:pPr lvl="0"/>
            <a:r>
              <a:rPr lang="en-US" sz="2800" b="1" dirty="0"/>
              <a:t>Removes</a:t>
            </a:r>
            <a:r>
              <a:rPr lang="en-US" sz="2800" dirty="0"/>
              <a:t> obstacles that might affect the task completion.</a:t>
            </a:r>
          </a:p>
          <a:p>
            <a:pPr lvl="0"/>
            <a:r>
              <a:rPr lang="en-US" sz="2800" b="1" dirty="0"/>
              <a:t>Provide</a:t>
            </a:r>
            <a:r>
              <a:rPr lang="en-US" sz="2800" dirty="0"/>
              <a:t> psychological support and rewards as way to complement the work environment.</a:t>
            </a:r>
          </a:p>
          <a:p>
            <a:endParaRPr lang="en-US" sz="2800" dirty="0" smtClean="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The “Path-Goal” Approach to Leadership Effectiveness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841242"/>
            <a:ext cx="8534400" cy="4647426"/>
          </a:xfrm>
          <a:prstGeom prst="rect">
            <a:avLst/>
          </a:prstGeom>
          <a:noFill/>
        </p:spPr>
        <p:txBody>
          <a:bodyPr wrap="square" rtlCol="0">
            <a:spAutoFit/>
          </a:bodyPr>
          <a:lstStyle/>
          <a:p>
            <a:r>
              <a:rPr lang="en-US" sz="3200" b="1" dirty="0"/>
              <a:t>Motivational Tools of </a:t>
            </a:r>
            <a:r>
              <a:rPr lang="en-US" sz="3200" b="1" dirty="0" smtClean="0"/>
              <a:t>Path-Goal:</a:t>
            </a:r>
          </a:p>
          <a:p>
            <a:pPr lvl="0">
              <a:buFont typeface="Arial" pitchFamily="34" charset="0"/>
              <a:buChar char="•"/>
            </a:pPr>
            <a:r>
              <a:rPr lang="en-US" sz="2400" dirty="0"/>
              <a:t>Raises one’s technical skills.</a:t>
            </a:r>
          </a:p>
          <a:p>
            <a:pPr lvl="0">
              <a:buFont typeface="Arial" pitchFamily="34" charset="0"/>
              <a:buChar char="•"/>
            </a:pPr>
            <a:r>
              <a:rPr lang="en-US" sz="2400" dirty="0"/>
              <a:t>Formal recognition of one’s abilities.</a:t>
            </a:r>
          </a:p>
          <a:p>
            <a:pPr lvl="0">
              <a:buFont typeface="Arial" pitchFamily="34" charset="0"/>
              <a:buChar char="•"/>
            </a:pPr>
            <a:r>
              <a:rPr lang="en-US" sz="2400" dirty="0"/>
              <a:t>Promotion or career growth.</a:t>
            </a:r>
          </a:p>
          <a:p>
            <a:pPr lvl="0">
              <a:buFont typeface="Arial" pitchFamily="34" charset="0"/>
              <a:buChar char="•"/>
            </a:pPr>
            <a:r>
              <a:rPr lang="en-US" sz="2400" dirty="0"/>
              <a:t>Monetary benefits like salary or pay-scale increase.</a:t>
            </a:r>
          </a:p>
          <a:p>
            <a:pPr lvl="0">
              <a:buFont typeface="Arial" pitchFamily="34" charset="0"/>
              <a:buChar char="•"/>
            </a:pPr>
            <a:r>
              <a:rPr lang="en-US" sz="2400" dirty="0"/>
              <a:t>Job security, immunity from company wide cost-cuttings or layoffs.</a:t>
            </a:r>
          </a:p>
          <a:p>
            <a:pPr lvl="0">
              <a:buFont typeface="Arial" pitchFamily="34" charset="0"/>
              <a:buChar char="•"/>
            </a:pPr>
            <a:r>
              <a:rPr lang="en-US" sz="2400" dirty="0"/>
              <a:t>Low-cost rewards like spot bonus, time-off, and leisure packages </a:t>
            </a:r>
            <a:r>
              <a:rPr lang="en-US" sz="2400" dirty="0" smtClean="0"/>
              <a:t>	etc</a:t>
            </a:r>
            <a:r>
              <a:rPr lang="en-US" sz="2400" dirty="0"/>
              <a:t>.</a:t>
            </a:r>
          </a:p>
          <a:p>
            <a:pPr lvl="0">
              <a:buFont typeface="Arial" pitchFamily="34" charset="0"/>
              <a:buChar char="•"/>
            </a:pPr>
            <a:r>
              <a:rPr lang="en-US" sz="2400" dirty="0"/>
              <a:t>Making the subordinate role and job more meaningful and important, creating value.</a:t>
            </a:r>
          </a:p>
          <a:p>
            <a:pPr lvl="0">
              <a:buFont typeface="Arial" pitchFamily="34" charset="0"/>
              <a:buChar char="•"/>
            </a:pPr>
            <a:r>
              <a:rPr lang="en-US" sz="2400" dirty="0"/>
              <a:t>Instigating a sense of achievement and pride.</a:t>
            </a:r>
          </a:p>
          <a:p>
            <a:pPr>
              <a:buFont typeface="Arial" pitchFamily="34" charset="0"/>
              <a:buChar char="•"/>
            </a:pPr>
            <a:endParaRPr lang="en-US" sz="24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The “Path-Goal” Approach to Leadership Effectiveness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841242"/>
            <a:ext cx="8534400" cy="3170099"/>
          </a:xfrm>
          <a:prstGeom prst="rect">
            <a:avLst/>
          </a:prstGeom>
          <a:noFill/>
        </p:spPr>
        <p:txBody>
          <a:bodyPr wrap="square" rtlCol="0">
            <a:spAutoFit/>
          </a:bodyPr>
          <a:lstStyle/>
          <a:p>
            <a:r>
              <a:rPr lang="en-US" sz="4000" b="1" dirty="0"/>
              <a:t>3 Components of Path-Goal </a:t>
            </a:r>
            <a:r>
              <a:rPr lang="en-US" sz="4000" b="1" dirty="0" smtClean="0"/>
              <a:t>Leadership:</a:t>
            </a:r>
          </a:p>
          <a:p>
            <a:pPr lvl="1">
              <a:buFont typeface="Arial" pitchFamily="34" charset="0"/>
              <a:buChar char="•"/>
            </a:pPr>
            <a:r>
              <a:rPr lang="en-US" sz="4000" dirty="0"/>
              <a:t>Leadership Style</a:t>
            </a:r>
          </a:p>
          <a:p>
            <a:pPr lvl="1">
              <a:buFont typeface="Arial" pitchFamily="34" charset="0"/>
              <a:buChar char="•"/>
            </a:pPr>
            <a:r>
              <a:rPr lang="en-US" sz="4000" dirty="0"/>
              <a:t>Subordinate Preference</a:t>
            </a:r>
          </a:p>
          <a:p>
            <a:pPr lvl="1">
              <a:buFont typeface="Arial" pitchFamily="34" charset="0"/>
              <a:buChar char="•"/>
            </a:pPr>
            <a:r>
              <a:rPr lang="en-US" sz="4000" dirty="0" smtClean="0"/>
              <a:t>Task Structure</a:t>
            </a:r>
          </a:p>
          <a:p>
            <a:endParaRPr lang="en-US" sz="4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200329"/>
          </a:xfrm>
          <a:prstGeom prst="rect">
            <a:avLst/>
          </a:prstGeom>
          <a:noFill/>
        </p:spPr>
        <p:txBody>
          <a:bodyPr wrap="square" lIns="91440" tIns="45720" rIns="91440" bIns="45720">
            <a:spAutoFit/>
          </a:bodyPr>
          <a:lstStyle/>
          <a:p>
            <a:r>
              <a:rPr lang="en-US" sz="7200" b="1" dirty="0">
                <a:solidFill>
                  <a:schemeClr val="bg1"/>
                </a:solidFill>
                <a:effectLst>
                  <a:outerShdw blurRad="38100" dist="38100" dir="2700000" algn="tl">
                    <a:srgbClr val="000000">
                      <a:alpha val="43137"/>
                    </a:srgbClr>
                  </a:outerShdw>
                </a:effectLst>
              </a:rPr>
              <a:t>Social Responsibility</a:t>
            </a:r>
            <a:endParaRPr lang="en-US" sz="72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841242"/>
            <a:ext cx="8534400" cy="3539430"/>
          </a:xfrm>
          <a:prstGeom prst="rect">
            <a:avLst/>
          </a:prstGeom>
          <a:noFill/>
        </p:spPr>
        <p:txBody>
          <a:bodyPr wrap="square" rtlCol="0">
            <a:spAutoFit/>
          </a:bodyPr>
          <a:lstStyle/>
          <a:p>
            <a:pPr algn="ctr"/>
            <a:r>
              <a:rPr lang="en-US" sz="3200" dirty="0"/>
              <a:t>“Making Good Business Sense as the continuing commitment by business to behave ethically and contribute to economic development while improving the quality of life of the workforce and their families as well as the local community and society at large" </a:t>
            </a:r>
            <a:endParaRPr lang="en-US" sz="3200" dirty="0" smtClean="0"/>
          </a:p>
          <a:p>
            <a:pPr algn="ctr"/>
            <a:r>
              <a:rPr lang="en-US" sz="3200" dirty="0" smtClean="0"/>
              <a:t>- </a:t>
            </a:r>
            <a:r>
              <a:rPr lang="en-US" sz="3200" dirty="0"/>
              <a:t>Lord Holme and Richard Watts</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smtClean="0">
                <a:solidFill>
                  <a:schemeClr val="bg1"/>
                </a:solidFill>
                <a:effectLst>
                  <a:outerShdw blurRad="38100" dist="38100" dir="2700000" algn="tl">
                    <a:srgbClr val="000000">
                      <a:alpha val="43137"/>
                    </a:srgbClr>
                  </a:outerShdw>
                </a:effectLst>
              </a:rPr>
              <a:t>The Social Responsibility of Management</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1600200"/>
            <a:ext cx="8534400" cy="4616648"/>
          </a:xfrm>
          <a:prstGeom prst="rect">
            <a:avLst/>
          </a:prstGeom>
          <a:noFill/>
        </p:spPr>
        <p:txBody>
          <a:bodyPr wrap="square" rtlCol="0">
            <a:spAutoFit/>
          </a:bodyPr>
          <a:lstStyle/>
          <a:p>
            <a:r>
              <a:rPr lang="en-US" sz="5400" b="1" dirty="0" smtClean="0"/>
              <a:t>Stakeholders:</a:t>
            </a:r>
          </a:p>
          <a:p>
            <a:pPr lvl="1">
              <a:buFont typeface="Arial" pitchFamily="34" charset="0"/>
              <a:buChar char="•"/>
            </a:pPr>
            <a:r>
              <a:rPr lang="en-US" sz="4800" dirty="0" smtClean="0"/>
              <a:t>Owners</a:t>
            </a:r>
            <a:endParaRPr lang="en-US" sz="4800" dirty="0"/>
          </a:p>
          <a:p>
            <a:pPr lvl="1">
              <a:buFont typeface="Arial" pitchFamily="34" charset="0"/>
              <a:buChar char="•"/>
            </a:pPr>
            <a:r>
              <a:rPr lang="en-US" sz="4800" dirty="0"/>
              <a:t>Employees</a:t>
            </a:r>
          </a:p>
          <a:p>
            <a:pPr lvl="1">
              <a:buFont typeface="Arial" pitchFamily="34" charset="0"/>
              <a:buChar char="•"/>
            </a:pPr>
            <a:r>
              <a:rPr lang="en-US" sz="4800" dirty="0"/>
              <a:t>Consumers</a:t>
            </a:r>
          </a:p>
          <a:p>
            <a:pPr lvl="1">
              <a:buFont typeface="Arial" pitchFamily="34" charset="0"/>
              <a:buChar char="•"/>
            </a:pPr>
            <a:r>
              <a:rPr lang="en-US" sz="4800" dirty="0"/>
              <a:t>Governments</a:t>
            </a:r>
          </a:p>
          <a:p>
            <a:pPr lvl="1">
              <a:buFont typeface="Arial" pitchFamily="34" charset="0"/>
              <a:buChar char="•"/>
            </a:pPr>
            <a:r>
              <a:rPr lang="en-US" sz="4800" dirty="0"/>
              <a:t>Community and Society</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Arguments for and against Social Involvement of Business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1600200"/>
            <a:ext cx="8534400" cy="5262979"/>
          </a:xfrm>
          <a:prstGeom prst="rect">
            <a:avLst/>
          </a:prstGeom>
          <a:noFill/>
        </p:spPr>
        <p:txBody>
          <a:bodyPr wrap="square" rtlCol="0">
            <a:spAutoFit/>
          </a:bodyPr>
          <a:lstStyle/>
          <a:p>
            <a:r>
              <a:rPr lang="en-US" sz="2800" b="1" dirty="0"/>
              <a:t>Advantages of Social Involvement of </a:t>
            </a:r>
            <a:r>
              <a:rPr lang="en-US" sz="2800" b="1" dirty="0" smtClean="0"/>
              <a:t>Business:</a:t>
            </a:r>
            <a:endParaRPr lang="en-US" sz="2800" dirty="0"/>
          </a:p>
          <a:p>
            <a:pPr>
              <a:buFont typeface="Arial" pitchFamily="34" charset="0"/>
              <a:buChar char="•"/>
            </a:pPr>
            <a:r>
              <a:rPr lang="en-US" sz="2800" dirty="0"/>
              <a:t>Public expectations</a:t>
            </a:r>
          </a:p>
          <a:p>
            <a:pPr>
              <a:buFont typeface="Arial" pitchFamily="34" charset="0"/>
              <a:buChar char="•"/>
            </a:pPr>
            <a:r>
              <a:rPr lang="en-US" sz="2800" dirty="0"/>
              <a:t>Long run profits</a:t>
            </a:r>
          </a:p>
          <a:p>
            <a:pPr>
              <a:buFont typeface="Arial" pitchFamily="34" charset="0"/>
              <a:buChar char="•"/>
            </a:pPr>
            <a:r>
              <a:rPr lang="en-US" sz="2800" dirty="0"/>
              <a:t>Ethical obligation</a:t>
            </a:r>
          </a:p>
          <a:p>
            <a:pPr>
              <a:buFont typeface="Arial" pitchFamily="34" charset="0"/>
              <a:buChar char="•"/>
            </a:pPr>
            <a:r>
              <a:rPr lang="en-US" sz="2800" dirty="0"/>
              <a:t>Public image</a:t>
            </a:r>
          </a:p>
          <a:p>
            <a:pPr>
              <a:buFont typeface="Arial" pitchFamily="34" charset="0"/>
              <a:buChar char="•"/>
            </a:pPr>
            <a:r>
              <a:rPr lang="en-US" sz="2800" dirty="0"/>
              <a:t>Better environment</a:t>
            </a:r>
          </a:p>
          <a:p>
            <a:pPr>
              <a:buFont typeface="Arial" pitchFamily="34" charset="0"/>
              <a:buChar char="•"/>
            </a:pPr>
            <a:r>
              <a:rPr lang="en-US" sz="2800" dirty="0"/>
              <a:t>Discouragement of government regulation</a:t>
            </a:r>
          </a:p>
          <a:p>
            <a:pPr>
              <a:buFont typeface="Arial" pitchFamily="34" charset="0"/>
              <a:buChar char="•"/>
            </a:pPr>
            <a:r>
              <a:rPr lang="en-US" sz="2800" dirty="0"/>
              <a:t>Balance of responsibility and power</a:t>
            </a:r>
          </a:p>
          <a:p>
            <a:pPr>
              <a:buFont typeface="Arial" pitchFamily="34" charset="0"/>
              <a:buChar char="•"/>
            </a:pPr>
            <a:r>
              <a:rPr lang="en-US" sz="2800" dirty="0"/>
              <a:t>Stockholder interests</a:t>
            </a:r>
          </a:p>
          <a:p>
            <a:pPr>
              <a:buFont typeface="Arial" pitchFamily="34" charset="0"/>
              <a:buChar char="•"/>
            </a:pPr>
            <a:r>
              <a:rPr lang="en-US" sz="2800" dirty="0"/>
              <a:t>Possession of resources</a:t>
            </a:r>
          </a:p>
          <a:p>
            <a:pPr>
              <a:buFont typeface="Arial" pitchFamily="34" charset="0"/>
              <a:buChar char="•"/>
            </a:pPr>
            <a:r>
              <a:rPr lang="en-US" sz="2800" dirty="0"/>
              <a:t>Prevention over cures</a:t>
            </a:r>
          </a:p>
          <a:p>
            <a:pPr>
              <a:buFont typeface="Arial" pitchFamily="34" charset="0"/>
              <a:buChar char="•"/>
            </a:pPr>
            <a:endParaRPr lang="en-US" sz="28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fade">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Arguments for and against Social Involvement of Business</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828800"/>
            <a:ext cx="8534400" cy="3539430"/>
          </a:xfrm>
          <a:prstGeom prst="rect">
            <a:avLst/>
          </a:prstGeom>
          <a:noFill/>
        </p:spPr>
        <p:txBody>
          <a:bodyPr wrap="square" rtlCol="0">
            <a:spAutoFit/>
          </a:bodyPr>
          <a:lstStyle/>
          <a:p>
            <a:r>
              <a:rPr lang="en-US" sz="2800" b="1" dirty="0"/>
              <a:t>Disadvantages of Social Involvement of </a:t>
            </a:r>
            <a:r>
              <a:rPr lang="en-US" sz="2800" b="1" dirty="0" smtClean="0"/>
              <a:t>Business:</a:t>
            </a:r>
            <a:endParaRPr lang="en-US" sz="2800" dirty="0"/>
          </a:p>
          <a:p>
            <a:pPr>
              <a:buFont typeface="Arial" pitchFamily="34" charset="0"/>
              <a:buChar char="•"/>
            </a:pPr>
            <a:r>
              <a:rPr lang="en-US" sz="2800" dirty="0"/>
              <a:t>Violation of profit maximization</a:t>
            </a:r>
          </a:p>
          <a:p>
            <a:pPr>
              <a:buFont typeface="Arial" pitchFamily="34" charset="0"/>
              <a:buChar char="•"/>
            </a:pPr>
            <a:r>
              <a:rPr lang="en-US" sz="2800" dirty="0"/>
              <a:t>Dilution of purpose</a:t>
            </a:r>
          </a:p>
          <a:p>
            <a:pPr>
              <a:buFont typeface="Arial" pitchFamily="34" charset="0"/>
              <a:buChar char="•"/>
            </a:pPr>
            <a:r>
              <a:rPr lang="en-US" sz="2800" dirty="0"/>
              <a:t>Costs</a:t>
            </a:r>
          </a:p>
          <a:p>
            <a:pPr>
              <a:buFont typeface="Arial" pitchFamily="34" charset="0"/>
              <a:buChar char="•"/>
            </a:pPr>
            <a:r>
              <a:rPr lang="en-US" sz="2800" dirty="0"/>
              <a:t>Too much power</a:t>
            </a:r>
          </a:p>
          <a:p>
            <a:pPr>
              <a:buFont typeface="Arial" pitchFamily="34" charset="0"/>
              <a:buChar char="•"/>
            </a:pPr>
            <a:r>
              <a:rPr lang="en-US" sz="2800" dirty="0"/>
              <a:t>Lack of skills</a:t>
            </a:r>
          </a:p>
          <a:p>
            <a:pPr>
              <a:buFont typeface="Arial" pitchFamily="34" charset="0"/>
              <a:buChar char="•"/>
            </a:pPr>
            <a:r>
              <a:rPr lang="en-US" sz="2800" dirty="0"/>
              <a:t>Lack of accountability</a:t>
            </a:r>
          </a:p>
          <a:p>
            <a:pPr>
              <a:buFont typeface="Arial" pitchFamily="34" charset="0"/>
              <a:buChar char="•"/>
            </a:pPr>
            <a:r>
              <a:rPr lang="en-US" sz="2800" dirty="0"/>
              <a:t>Lack of broad public support</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533400" y="304800"/>
            <a:ext cx="8305800" cy="769441"/>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Ethics in Business Management</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2057400"/>
            <a:ext cx="8534400" cy="3170099"/>
          </a:xfrm>
          <a:prstGeom prst="rect">
            <a:avLst/>
          </a:prstGeom>
          <a:noFill/>
        </p:spPr>
        <p:txBody>
          <a:bodyPr wrap="square" rtlCol="0">
            <a:spAutoFit/>
          </a:bodyPr>
          <a:lstStyle/>
          <a:p>
            <a:pPr algn="ctr"/>
            <a:r>
              <a:rPr lang="en-US" sz="4000" dirty="0"/>
              <a:t>Business Ethics is also known as Corporate Ethics. A particular challenge facing businesses is ethically balancing the competing demands of multiple groups of </a:t>
            </a:r>
            <a:r>
              <a:rPr lang="en-US" sz="4000" b="1" i="1" dirty="0" smtClean="0"/>
              <a:t>stakeholders.</a:t>
            </a:r>
            <a:r>
              <a:rPr lang="en-US" sz="4000" dirty="0" smtClean="0"/>
              <a:t> </a:t>
            </a:r>
            <a:endParaRPr lang="en-US" sz="4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tor\Desktop\Power Point\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5638800" cy="1323439"/>
          </a:xfrm>
          <a:prstGeom prst="rect">
            <a:avLst/>
          </a:prstGeom>
          <a:noFill/>
        </p:spPr>
        <p:txBody>
          <a:bodyPr wrap="square" lIns="91440" tIns="45720" rIns="91440" bIns="45720">
            <a:spAutoFit/>
          </a:bodyPr>
          <a:lstStyle/>
          <a:p>
            <a:r>
              <a:rPr lang="en-US" sz="8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Topic Outline</a:t>
            </a:r>
            <a:endParaRPr lang="en-US" sz="8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381000" y="1676400"/>
            <a:ext cx="7818359" cy="5478423"/>
          </a:xfrm>
          <a:prstGeom prst="rect">
            <a:avLst/>
          </a:prstGeom>
          <a:noFill/>
        </p:spPr>
        <p:txBody>
          <a:bodyPr wrap="square" rtlCol="0">
            <a:spAutoFit/>
          </a:bodyPr>
          <a:lstStyle/>
          <a:p>
            <a:pPr lvl="0"/>
            <a:r>
              <a:rPr lang="en-US" sz="2300" b="1" dirty="0" smtClean="0"/>
              <a:t>I. Definition </a:t>
            </a:r>
            <a:r>
              <a:rPr lang="en-US" sz="2300" b="1" dirty="0"/>
              <a:t>of Leadership</a:t>
            </a:r>
            <a:endParaRPr lang="en-US" sz="2300" dirty="0"/>
          </a:p>
          <a:p>
            <a:pPr lvl="1"/>
            <a:r>
              <a:rPr lang="en-US" sz="2300" dirty="0"/>
              <a:t>Characteristics of a Quality Leader</a:t>
            </a:r>
          </a:p>
          <a:p>
            <a:pPr lvl="1"/>
            <a:r>
              <a:rPr lang="en-US" sz="2300" dirty="0"/>
              <a:t>Various Leadership Style</a:t>
            </a:r>
          </a:p>
          <a:p>
            <a:pPr lvl="1"/>
            <a:r>
              <a:rPr lang="en-US" sz="2300" dirty="0"/>
              <a:t>Contingency Approach to Leadership</a:t>
            </a:r>
          </a:p>
          <a:p>
            <a:pPr lvl="1"/>
            <a:r>
              <a:rPr lang="en-US" sz="2300" dirty="0"/>
              <a:t>The Path - Goal Approach to Leadership Effectiveness.</a:t>
            </a:r>
          </a:p>
          <a:p>
            <a:r>
              <a:rPr lang="en-US" sz="2300" b="1" dirty="0"/>
              <a:t>II. Social Responsibility</a:t>
            </a:r>
            <a:endParaRPr lang="en-US" sz="2300" dirty="0"/>
          </a:p>
          <a:p>
            <a:pPr lvl="1"/>
            <a:r>
              <a:rPr lang="en-US" sz="2300" dirty="0"/>
              <a:t>Social Responsibilities of Managing</a:t>
            </a:r>
          </a:p>
          <a:p>
            <a:pPr lvl="1"/>
            <a:r>
              <a:rPr lang="en-US" sz="2300" dirty="0"/>
              <a:t>Arguments for and against Social Involvement of Business</a:t>
            </a:r>
          </a:p>
          <a:p>
            <a:pPr lvl="1"/>
            <a:r>
              <a:rPr lang="en-US" sz="2300" dirty="0"/>
              <a:t>Social Responsibility &amp; Social Responsiveness</a:t>
            </a:r>
          </a:p>
          <a:p>
            <a:pPr lvl="1"/>
            <a:r>
              <a:rPr lang="en-US" sz="2300" dirty="0"/>
              <a:t>Ethics in Business Management</a:t>
            </a:r>
          </a:p>
          <a:p>
            <a:pPr lvl="1"/>
            <a:r>
              <a:rPr lang="en-US" sz="2300" dirty="0"/>
              <a:t>Ethical Theories and a Model for Business Orientation</a:t>
            </a:r>
          </a:p>
          <a:p>
            <a:pPr lvl="1"/>
            <a:r>
              <a:rPr lang="en-US" sz="2300" dirty="0"/>
              <a:t>Institutionalizing Ethics</a:t>
            </a:r>
          </a:p>
          <a:p>
            <a:pPr lvl="1"/>
            <a:r>
              <a:rPr lang="en-US" sz="2300" dirty="0"/>
              <a:t>Code of Ethics and its Implementation</a:t>
            </a:r>
          </a:p>
          <a:p>
            <a:pPr lvl="1"/>
            <a:r>
              <a:rPr lang="en-US" sz="2300" dirty="0"/>
              <a:t>Factors that Raise Business Setting</a:t>
            </a:r>
          </a:p>
          <a:p>
            <a:endParaRPr lang="en-US" sz="23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533400" y="-7620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Ethical Theories and a Model for Business Orientation</a:t>
            </a:r>
          </a:p>
        </p:txBody>
      </p:sp>
      <p:sp>
        <p:nvSpPr>
          <p:cNvPr id="7" name="TextBox 6"/>
          <p:cNvSpPr txBox="1"/>
          <p:nvPr/>
        </p:nvSpPr>
        <p:spPr>
          <a:xfrm>
            <a:off x="304800" y="2057400"/>
            <a:ext cx="8534400" cy="3293209"/>
          </a:xfrm>
          <a:prstGeom prst="rect">
            <a:avLst/>
          </a:prstGeom>
          <a:noFill/>
        </p:spPr>
        <p:txBody>
          <a:bodyPr wrap="square" rtlCol="0">
            <a:spAutoFit/>
          </a:bodyPr>
          <a:lstStyle/>
          <a:p>
            <a:pPr algn="ctr"/>
            <a:r>
              <a:rPr lang="en-US" sz="4800" b="1" dirty="0"/>
              <a:t>The Ethical </a:t>
            </a:r>
            <a:r>
              <a:rPr lang="en-US" sz="4800" b="1" dirty="0" smtClean="0"/>
              <a:t>Theories</a:t>
            </a:r>
          </a:p>
          <a:p>
            <a:pPr algn="ctr">
              <a:buFont typeface="Arial" pitchFamily="34" charset="0"/>
              <a:buChar char="•"/>
            </a:pPr>
            <a:r>
              <a:rPr lang="en-US" sz="4000" dirty="0"/>
              <a:t>Utilitarian Theory</a:t>
            </a:r>
          </a:p>
          <a:p>
            <a:pPr algn="ctr">
              <a:buFont typeface="Arial" pitchFamily="34" charset="0"/>
              <a:buChar char="•"/>
            </a:pPr>
            <a:r>
              <a:rPr lang="en-US" sz="4000" dirty="0"/>
              <a:t>Rights Theory</a:t>
            </a:r>
          </a:p>
          <a:p>
            <a:pPr algn="ctr">
              <a:buFont typeface="Arial" pitchFamily="34" charset="0"/>
              <a:buChar char="•"/>
            </a:pPr>
            <a:r>
              <a:rPr lang="en-US" sz="4000" dirty="0"/>
              <a:t>Justice Theory</a:t>
            </a:r>
          </a:p>
          <a:p>
            <a:pPr algn="ctr">
              <a:buFont typeface="Arial" pitchFamily="34" charset="0"/>
              <a:buChar char="•"/>
            </a:pPr>
            <a:endParaRPr lang="en-US" sz="4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107996"/>
          </a:xfrm>
          <a:prstGeom prst="rect">
            <a:avLst/>
          </a:prstGeom>
          <a:noFill/>
        </p:spPr>
        <p:txBody>
          <a:bodyPr wrap="square" lIns="91440" tIns="45720" rIns="91440" bIns="45720">
            <a:spAutoFit/>
          </a:bodyPr>
          <a:lstStyle/>
          <a:p>
            <a:r>
              <a:rPr lang="en-US" sz="6600" b="1" dirty="0">
                <a:solidFill>
                  <a:schemeClr val="bg1"/>
                </a:solidFill>
                <a:effectLst>
                  <a:outerShdw blurRad="38100" dist="38100" dir="2700000" algn="tl">
                    <a:srgbClr val="000000">
                      <a:alpha val="43137"/>
                    </a:srgbClr>
                  </a:outerShdw>
                </a:effectLst>
              </a:rPr>
              <a:t>Institutionalizing Ethics</a:t>
            </a:r>
            <a:endParaRPr lang="en-US" sz="66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2057400"/>
            <a:ext cx="8534400" cy="2308324"/>
          </a:xfrm>
          <a:prstGeom prst="rect">
            <a:avLst/>
          </a:prstGeom>
          <a:noFill/>
        </p:spPr>
        <p:txBody>
          <a:bodyPr wrap="square" rtlCol="0">
            <a:spAutoFit/>
          </a:bodyPr>
          <a:lstStyle/>
          <a:p>
            <a:pPr lvl="0">
              <a:buFont typeface="Arial" pitchFamily="34" charset="0"/>
              <a:buChar char="•"/>
            </a:pPr>
            <a:r>
              <a:rPr lang="en-US" sz="4800" b="1" dirty="0"/>
              <a:t>Code of Ethics</a:t>
            </a:r>
            <a:endParaRPr lang="en-US" sz="4800" dirty="0"/>
          </a:p>
          <a:p>
            <a:pPr lvl="0">
              <a:buFont typeface="Arial" pitchFamily="34" charset="0"/>
              <a:buChar char="•"/>
            </a:pPr>
            <a:r>
              <a:rPr lang="en-US" sz="4800" b="1" dirty="0"/>
              <a:t>Ethics Committee </a:t>
            </a:r>
            <a:endParaRPr lang="en-US" sz="4800" dirty="0"/>
          </a:p>
          <a:p>
            <a:pPr lvl="0">
              <a:buFont typeface="Arial" pitchFamily="34" charset="0"/>
              <a:buChar char="•"/>
            </a:pPr>
            <a:r>
              <a:rPr lang="en-US" sz="4800" b="1" dirty="0"/>
              <a:t>Ethics Development Program</a:t>
            </a:r>
            <a:endParaRPr lang="en-US" sz="48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107996"/>
          </a:xfrm>
          <a:prstGeom prst="rect">
            <a:avLst/>
          </a:prstGeom>
          <a:noFill/>
        </p:spPr>
        <p:txBody>
          <a:bodyPr wrap="square" lIns="91440" tIns="45720" rIns="91440" bIns="45720">
            <a:spAutoFit/>
          </a:bodyPr>
          <a:lstStyle/>
          <a:p>
            <a:r>
              <a:rPr lang="en-US" sz="6600" b="1" dirty="0">
                <a:solidFill>
                  <a:schemeClr val="bg1"/>
                </a:solidFill>
                <a:effectLst>
                  <a:outerShdw blurRad="38100" dist="38100" dir="2700000" algn="tl">
                    <a:srgbClr val="000000">
                      <a:alpha val="43137"/>
                    </a:srgbClr>
                  </a:outerShdw>
                </a:effectLst>
              </a:rPr>
              <a:t>Code of Ethics</a:t>
            </a:r>
            <a:endParaRPr lang="en-US" sz="66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981200"/>
            <a:ext cx="8534400" cy="4031873"/>
          </a:xfrm>
          <a:prstGeom prst="rect">
            <a:avLst/>
          </a:prstGeom>
          <a:noFill/>
        </p:spPr>
        <p:txBody>
          <a:bodyPr wrap="square" rtlCol="0">
            <a:spAutoFit/>
          </a:bodyPr>
          <a:lstStyle/>
          <a:p>
            <a:pPr lvl="0"/>
            <a:r>
              <a:rPr lang="en-US" sz="3200" b="1" dirty="0" smtClean="0"/>
              <a:t>The 12important </a:t>
            </a:r>
            <a:r>
              <a:rPr lang="en-US" sz="3200" b="1" dirty="0"/>
              <a:t>procedures to conduct a Code of Ethics</a:t>
            </a:r>
            <a:r>
              <a:rPr lang="en-US" sz="3200" b="1" dirty="0" smtClean="0"/>
              <a:t>.:</a:t>
            </a:r>
          </a:p>
          <a:p>
            <a:pPr lvl="0"/>
            <a:r>
              <a:rPr lang="en-US" sz="3200" dirty="0" smtClean="0"/>
              <a:t>-Endorsement		-Integration</a:t>
            </a:r>
            <a:endParaRPr lang="en-US" sz="3200" dirty="0"/>
          </a:p>
          <a:p>
            <a:pPr lvl="0"/>
            <a:r>
              <a:rPr lang="en-US" sz="3200" dirty="0" smtClean="0"/>
              <a:t>-Circulation		-Personal </a:t>
            </a:r>
            <a:r>
              <a:rPr lang="en-US" sz="3200" dirty="0"/>
              <a:t>Response</a:t>
            </a:r>
          </a:p>
          <a:p>
            <a:pPr lvl="0"/>
            <a:r>
              <a:rPr lang="en-US" sz="3200" dirty="0" smtClean="0"/>
              <a:t>-Affirmation		-Contracts</a:t>
            </a:r>
          </a:p>
          <a:p>
            <a:pPr lvl="0"/>
            <a:r>
              <a:rPr lang="en-US" sz="3200" dirty="0" smtClean="0"/>
              <a:t>-Regular Review		-Enforcement</a:t>
            </a:r>
            <a:endParaRPr lang="en-US" sz="3200" dirty="0"/>
          </a:p>
          <a:p>
            <a:pPr lvl="0"/>
            <a:r>
              <a:rPr lang="en-US" sz="3200" dirty="0" smtClean="0"/>
              <a:t>-Training			-Translation</a:t>
            </a:r>
            <a:endParaRPr lang="en-US" sz="3200" dirty="0"/>
          </a:p>
          <a:p>
            <a:pPr lvl="0"/>
            <a:r>
              <a:rPr lang="en-US" sz="3200" dirty="0" smtClean="0"/>
              <a:t>-Distribution		-Annual </a:t>
            </a:r>
            <a:r>
              <a:rPr lang="en-US" sz="3200" dirty="0"/>
              <a:t>Report</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323439"/>
          </a:xfrm>
          <a:prstGeom prst="rect">
            <a:avLst/>
          </a:prstGeom>
          <a:noFill/>
        </p:spPr>
        <p:txBody>
          <a:bodyPr wrap="square" lIns="91440" tIns="45720" rIns="91440" bIns="45720">
            <a:spAutoFit/>
          </a:bodyPr>
          <a:lstStyle/>
          <a:p>
            <a:r>
              <a:rPr lang="en-US" sz="4000" b="1" dirty="0">
                <a:solidFill>
                  <a:schemeClr val="bg1"/>
                </a:solidFill>
                <a:effectLst>
                  <a:outerShdw blurRad="38100" dist="38100" dir="2700000" algn="tl">
                    <a:srgbClr val="000000">
                      <a:alpha val="43137"/>
                    </a:srgbClr>
                  </a:outerShdw>
                </a:effectLst>
              </a:rPr>
              <a:t>Factors that raised </a:t>
            </a:r>
            <a:endParaRPr lang="en-US" sz="4000" b="1" dirty="0" smtClean="0">
              <a:solidFill>
                <a:schemeClr val="bg1"/>
              </a:solidFill>
              <a:effectLst>
                <a:outerShdw blurRad="38100" dist="38100" dir="2700000" algn="tl">
                  <a:srgbClr val="000000">
                    <a:alpha val="43137"/>
                  </a:srgbClr>
                </a:outerShdw>
              </a:effectLst>
            </a:endParaRPr>
          </a:p>
          <a:p>
            <a:r>
              <a:rPr lang="en-US" sz="4000" b="1" dirty="0" smtClean="0">
                <a:solidFill>
                  <a:schemeClr val="bg1"/>
                </a:solidFill>
                <a:effectLst>
                  <a:outerShdw blurRad="38100" dist="38100" dir="2700000" algn="tl">
                    <a:srgbClr val="000000">
                      <a:alpha val="43137"/>
                    </a:srgbClr>
                  </a:outerShdw>
                </a:effectLst>
              </a:rPr>
              <a:t>Business </a:t>
            </a:r>
            <a:r>
              <a:rPr lang="en-US" sz="4000" b="1" dirty="0">
                <a:solidFill>
                  <a:schemeClr val="bg1"/>
                </a:solidFill>
                <a:effectLst>
                  <a:outerShdw blurRad="38100" dist="38100" dir="2700000" algn="tl">
                    <a:srgbClr val="000000">
                      <a:alpha val="43137"/>
                    </a:srgbClr>
                  </a:outerShdw>
                </a:effectLst>
              </a:rPr>
              <a:t>Setting</a:t>
            </a:r>
            <a:endParaRPr lang="en-US" sz="40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752600"/>
            <a:ext cx="8534400" cy="3600986"/>
          </a:xfrm>
          <a:prstGeom prst="rect">
            <a:avLst/>
          </a:prstGeom>
          <a:noFill/>
        </p:spPr>
        <p:txBody>
          <a:bodyPr wrap="square" rtlCol="0">
            <a:spAutoFit/>
          </a:bodyPr>
          <a:lstStyle/>
          <a:p>
            <a:pPr fontAlgn="base"/>
            <a:r>
              <a:rPr lang="en-US" sz="4000" b="1" dirty="0" smtClean="0"/>
              <a:t>-The </a:t>
            </a:r>
            <a:r>
              <a:rPr lang="en-US" sz="4000" b="1" dirty="0"/>
              <a:t>Attraction of an Ethical </a:t>
            </a:r>
            <a:r>
              <a:rPr lang="en-US" sz="4000" b="1" dirty="0" smtClean="0"/>
              <a:t>Company</a:t>
            </a:r>
          </a:p>
          <a:p>
            <a:pPr fontAlgn="base"/>
            <a:r>
              <a:rPr lang="en-US" dirty="0"/>
              <a:t>The appeal of an organization which has a good, ethical reputation comes when you need to choose between two similar organizations with similar strengths.</a:t>
            </a:r>
          </a:p>
          <a:p>
            <a:pPr fontAlgn="base"/>
            <a:r>
              <a:rPr lang="en-US" sz="4000" b="1" dirty="0" smtClean="0"/>
              <a:t>-Ethics </a:t>
            </a:r>
            <a:r>
              <a:rPr lang="en-US" sz="4000" b="1" dirty="0"/>
              <a:t>Add to a Company's </a:t>
            </a:r>
            <a:r>
              <a:rPr lang="en-US" sz="4000" b="1" dirty="0" smtClean="0"/>
              <a:t>Reputation</a:t>
            </a:r>
          </a:p>
          <a:p>
            <a:pPr fontAlgn="base"/>
            <a:r>
              <a:rPr lang="en-US" dirty="0"/>
              <a:t>Organizations with a code of ethics still need to prove that they run themselves efficiently. </a:t>
            </a:r>
          </a:p>
          <a:p>
            <a:pPr fontAlgn="base"/>
            <a:r>
              <a:rPr lang="en-US" sz="4000" b="1" dirty="0" smtClean="0"/>
              <a:t>-Don't </a:t>
            </a:r>
            <a:r>
              <a:rPr lang="en-US" sz="4000" b="1" dirty="0"/>
              <a:t>Let Standards </a:t>
            </a:r>
            <a:r>
              <a:rPr lang="en-US" sz="4000" b="1" dirty="0" smtClean="0"/>
              <a:t>Slip</a:t>
            </a:r>
          </a:p>
          <a:p>
            <a:pPr fontAlgn="base"/>
            <a:r>
              <a:rPr lang="en-US" dirty="0"/>
              <a:t>Any organization which has a good, ethical reputation will come under pressure to maintain that reputation, and if its standards slip, it will cause a great deal of damage.</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107996"/>
          </a:xfrm>
          <a:prstGeom prst="rect">
            <a:avLst/>
          </a:prstGeom>
          <a:noFill/>
        </p:spPr>
        <p:txBody>
          <a:bodyPr wrap="square" lIns="91440" tIns="45720" rIns="91440" bIns="45720">
            <a:spAutoFit/>
          </a:bodyPr>
          <a:lstStyle/>
          <a:p>
            <a:r>
              <a:rPr lang="en-US" sz="6600" b="1" dirty="0">
                <a:solidFill>
                  <a:schemeClr val="bg1"/>
                </a:solidFill>
                <a:effectLst>
                  <a:outerShdw blurRad="38100" dist="38100" dir="2700000" algn="tl">
                    <a:srgbClr val="000000">
                      <a:alpha val="43137"/>
                    </a:srgbClr>
                  </a:outerShdw>
                </a:effectLst>
              </a:rPr>
              <a:t>Ethics Case Study</a:t>
            </a:r>
            <a:endParaRPr lang="en-US" sz="66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09600" y="1295400"/>
            <a:ext cx="8001000" cy="4062651"/>
          </a:xfrm>
          <a:prstGeom prst="rect">
            <a:avLst/>
          </a:prstGeom>
          <a:noFill/>
        </p:spPr>
        <p:txBody>
          <a:bodyPr wrap="square" rtlCol="0">
            <a:spAutoFit/>
          </a:bodyPr>
          <a:lstStyle/>
          <a:p>
            <a:pPr algn="ctr"/>
            <a:r>
              <a:rPr lang="en-US" sz="2400" b="1" dirty="0" smtClean="0"/>
              <a:t>The Heinz Corporation</a:t>
            </a:r>
          </a:p>
          <a:p>
            <a:pPr algn="ctr"/>
            <a:r>
              <a:rPr lang="en-US" dirty="0" smtClean="0"/>
              <a:t>Heinz </a:t>
            </a:r>
            <a:r>
              <a:rPr lang="en-US" dirty="0"/>
              <a:t>Corporation owns a sales and distribution centre called </a:t>
            </a:r>
            <a:r>
              <a:rPr lang="en-US" b="1" dirty="0"/>
              <a:t>H2 Corp</a:t>
            </a:r>
            <a:r>
              <a:rPr lang="en-US" dirty="0"/>
              <a:t> in Northern Ontario.  It is a very small company with only 30 employees.  There is a president, vice president, controller, 2 accounting clerks, 6 sales people, 10 stock employees, and 9 truck drivers.  Julia, an accounting clerk, has worked there for 10 years and is well liked and trusted by everyone.  She is responsible for accounts payable and accounts receivable.  The other accounting clerk, Joanne, is new to the company and is in charge of posting ketchup deals.  She thinks Julia is nice, but has a “bad feeling” about her.</a:t>
            </a:r>
          </a:p>
          <a:p>
            <a:pPr algn="ctr"/>
            <a:r>
              <a:rPr lang="en-US" dirty="0"/>
              <a:t>A few weeks ago Joanne and Julia had to stay late at work to finish posting entries.  Joanne noticed that Julia had a lot of cash in her purse.  She asked Julia why she had so much cash.  Julia seemed nervous and responded that she and her husband were going to buy a new television that night and she took out the cash from the bank during </a:t>
            </a:r>
            <a:r>
              <a:rPr lang="en-US" dirty="0" smtClean="0"/>
              <a:t>her…</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107996"/>
          </a:xfrm>
          <a:prstGeom prst="rect">
            <a:avLst/>
          </a:prstGeom>
          <a:noFill/>
        </p:spPr>
        <p:txBody>
          <a:bodyPr wrap="square" lIns="91440" tIns="45720" rIns="91440" bIns="45720">
            <a:spAutoFit/>
          </a:bodyPr>
          <a:lstStyle/>
          <a:p>
            <a:r>
              <a:rPr lang="en-US" sz="6600" b="1" dirty="0">
                <a:solidFill>
                  <a:schemeClr val="bg1"/>
                </a:solidFill>
                <a:effectLst>
                  <a:outerShdw blurRad="38100" dist="38100" dir="2700000" algn="tl">
                    <a:srgbClr val="000000">
                      <a:alpha val="43137"/>
                    </a:srgbClr>
                  </a:outerShdw>
                </a:effectLst>
              </a:rPr>
              <a:t>Ethics Case Study</a:t>
            </a:r>
            <a:endParaRPr lang="en-US" sz="66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752600"/>
            <a:ext cx="8534400" cy="3693319"/>
          </a:xfrm>
          <a:prstGeom prst="rect">
            <a:avLst/>
          </a:prstGeom>
          <a:noFill/>
        </p:spPr>
        <p:txBody>
          <a:bodyPr wrap="square" rtlCol="0">
            <a:spAutoFit/>
          </a:bodyPr>
          <a:lstStyle/>
          <a:p>
            <a:r>
              <a:rPr lang="en-US" dirty="0" smtClean="0"/>
              <a:t>…lunch break.  Joanne thought that was a plausible reason and never really thought about that again.  Last week, Joanne also witnessed Julia taking five twenty dollar bills out of the cash box.  Joanne asked her what she was doing and Julia said she was exchanging a one-hundred dollar b ill for five twenty’s.  The last straw was yesterday when Joanne was talking to Julia and again noticed a wad of cash.  This time the cash was located in the pocket of Julia’s jacket.  Joanne asked her why she had so much cash again.  Julia responded with a quick answer mentioning something about winning the money at the casino the night before. </a:t>
            </a:r>
          </a:p>
          <a:p>
            <a:r>
              <a:rPr lang="en-US" dirty="0" smtClean="0"/>
              <a:t> Joanne knows that a number of customers have put cash deposits on their purchases recently.  Also, Julia never mentioned to anyone at work that day that she had won so much money at the casino.  Joanne strongly believes Julia is stealing money from the company.</a:t>
            </a:r>
          </a:p>
          <a:p>
            <a:pPr algn="ctr" fontAlgn="base"/>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57200" y="0"/>
            <a:ext cx="8305800" cy="1107996"/>
          </a:xfrm>
          <a:prstGeom prst="rect">
            <a:avLst/>
          </a:prstGeom>
          <a:noFill/>
        </p:spPr>
        <p:txBody>
          <a:bodyPr wrap="square" lIns="91440" tIns="45720" rIns="91440" bIns="45720">
            <a:spAutoFit/>
          </a:bodyPr>
          <a:lstStyle/>
          <a:p>
            <a:r>
              <a:rPr lang="en-US" sz="6600" b="1" dirty="0" smtClean="0">
                <a:solidFill>
                  <a:schemeClr val="bg1"/>
                </a:solidFill>
                <a:effectLst>
                  <a:outerShdw blurRad="38100" dist="38100" dir="2700000" algn="tl">
                    <a:srgbClr val="000000">
                      <a:alpha val="43137"/>
                    </a:srgbClr>
                  </a:outerShdw>
                </a:effectLst>
              </a:rPr>
              <a:t>Let’s Identify!</a:t>
            </a:r>
            <a:endParaRPr lang="en-US" sz="66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752600"/>
            <a:ext cx="8534400" cy="3970318"/>
          </a:xfrm>
          <a:prstGeom prst="rect">
            <a:avLst/>
          </a:prstGeom>
          <a:noFill/>
        </p:spPr>
        <p:txBody>
          <a:bodyPr wrap="square" rtlCol="0">
            <a:spAutoFit/>
          </a:bodyPr>
          <a:lstStyle/>
          <a:p>
            <a:pPr marL="342900" lvl="0" indent="-342900"/>
            <a:r>
              <a:rPr lang="en-US" dirty="0" smtClean="0"/>
              <a:t>Identify Each Question base on the Case of </a:t>
            </a:r>
            <a:r>
              <a:rPr lang="en-US" b="1" dirty="0" smtClean="0"/>
              <a:t>Heinz Corp</a:t>
            </a:r>
            <a:r>
              <a:rPr lang="en-US" b="1" dirty="0"/>
              <a:t> </a:t>
            </a:r>
            <a:r>
              <a:rPr lang="en-US" dirty="0" smtClean="0"/>
              <a:t>by Implementing the report about </a:t>
            </a:r>
            <a:r>
              <a:rPr lang="en-US" b="1" dirty="0"/>
              <a:t>S</a:t>
            </a:r>
            <a:r>
              <a:rPr lang="en-US" b="1" dirty="0" smtClean="0"/>
              <a:t>ocial Responsibility and Business Ethics.</a:t>
            </a:r>
          </a:p>
          <a:p>
            <a:pPr marL="342900" lvl="0" indent="-342900">
              <a:buFont typeface="+mj-lt"/>
              <a:buAutoNum type="arabicPeriod"/>
            </a:pPr>
            <a:endParaRPr lang="en-US" dirty="0"/>
          </a:p>
          <a:p>
            <a:pPr marL="342900" lvl="0" indent="-342900">
              <a:buFont typeface="+mj-lt"/>
              <a:buAutoNum type="arabicPeriod"/>
            </a:pPr>
            <a:r>
              <a:rPr lang="en-US" dirty="0" smtClean="0"/>
              <a:t>Identify </a:t>
            </a:r>
            <a:r>
              <a:rPr lang="en-US" dirty="0"/>
              <a:t>all the parties, both internal and external, that are affected in this situation.  How will they be affected by this situation</a:t>
            </a:r>
            <a:r>
              <a:rPr lang="en-US" dirty="0" smtClean="0"/>
              <a:t>?</a:t>
            </a:r>
          </a:p>
          <a:p>
            <a:pPr marL="342900" lvl="0" indent="-342900">
              <a:buFont typeface="+mj-lt"/>
              <a:buAutoNum type="arabicPeriod"/>
            </a:pPr>
            <a:endParaRPr lang="en-US" dirty="0"/>
          </a:p>
          <a:p>
            <a:pPr marL="342900" lvl="0" indent="-342900">
              <a:buFont typeface="+mj-lt"/>
              <a:buAutoNum type="arabicPeriod"/>
            </a:pPr>
            <a:r>
              <a:rPr lang="en-US" dirty="0"/>
              <a:t>Describe the alternatives (give at least 3) Joanne has and the consequences of each action</a:t>
            </a:r>
            <a:r>
              <a:rPr lang="en-US" dirty="0" smtClean="0"/>
              <a:t>.</a:t>
            </a:r>
          </a:p>
          <a:p>
            <a:pPr marL="342900" lvl="0" indent="-342900">
              <a:buFont typeface="+mj-lt"/>
              <a:buAutoNum type="arabicPeriod"/>
            </a:pPr>
            <a:endParaRPr lang="en-US" dirty="0"/>
          </a:p>
          <a:p>
            <a:pPr marL="342900" lvl="0" indent="-342900">
              <a:buFont typeface="+mj-lt"/>
              <a:buAutoNum type="arabicPeriod"/>
            </a:pPr>
            <a:r>
              <a:rPr lang="en-US" dirty="0"/>
              <a:t>Decide which alternative is the most appropriate in this situation.  Explain why</a:t>
            </a:r>
            <a:r>
              <a:rPr lang="en-US" dirty="0" smtClean="0"/>
              <a:t>.</a:t>
            </a:r>
          </a:p>
          <a:p>
            <a:pPr marL="342900" lvl="0" indent="-342900">
              <a:buFont typeface="+mj-lt"/>
              <a:buAutoNum type="arabicPeriod"/>
            </a:pPr>
            <a:endParaRPr lang="en-US" dirty="0"/>
          </a:p>
          <a:p>
            <a:pPr marL="342900" lvl="0" indent="-342900">
              <a:buFont typeface="+mj-lt"/>
              <a:buAutoNum type="arabicPeriod"/>
            </a:pPr>
            <a:r>
              <a:rPr lang="en-US" dirty="0"/>
              <a:t>Identify the weaknesses in internal control in H2 Corp.  Why are these weaknesses</a:t>
            </a:r>
            <a:r>
              <a:rPr lang="en-US" dirty="0" smtClean="0"/>
              <a:t>?</a:t>
            </a:r>
          </a:p>
          <a:p>
            <a:pPr marL="342900" lvl="0" indent="-342900">
              <a:buFont typeface="+mj-lt"/>
              <a:buAutoNum type="arabicPeriod"/>
            </a:pPr>
            <a:endParaRPr lang="en-US" dirty="0"/>
          </a:p>
          <a:p>
            <a:pPr marL="342900" lvl="0" indent="-342900">
              <a:buFont typeface="+mj-lt"/>
              <a:buAutoNum type="arabicPeriod"/>
            </a:pPr>
            <a:r>
              <a:rPr lang="en-US" dirty="0"/>
              <a:t>What internal controls should be put into place to prevent this situation?  </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500"/>
                                        <p:tgtEl>
                                          <p:spTgt spid="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fade">
                                      <p:cBhvr>
                                        <p:cTn id="3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381000" y="187404"/>
            <a:ext cx="8405379" cy="1107996"/>
          </a:xfrm>
          <a:prstGeom prst="rect">
            <a:avLst/>
          </a:prstGeom>
          <a:noFill/>
        </p:spPr>
        <p:txBody>
          <a:bodyPr wrap="none" lIns="91440" tIns="45720" rIns="91440" bIns="45720">
            <a:spAutoFit/>
          </a:bodyPr>
          <a:lstStyle/>
          <a:p>
            <a:pPr algn="ctr"/>
            <a:r>
              <a:rPr lang="en-US" sz="6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Definition of Leadership</a:t>
            </a:r>
            <a:endParaRPr lang="en-US" sz="6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304800" y="2209800"/>
            <a:ext cx="8610600" cy="2123658"/>
          </a:xfrm>
          <a:prstGeom prst="rect">
            <a:avLst/>
          </a:prstGeom>
          <a:noFill/>
        </p:spPr>
        <p:txBody>
          <a:bodyPr wrap="square" rtlCol="0">
            <a:spAutoFit/>
          </a:bodyPr>
          <a:lstStyle/>
          <a:p>
            <a:pPr algn="ctr"/>
            <a:r>
              <a:rPr lang="en-US" sz="4400" b="1" dirty="0">
                <a:solidFill>
                  <a:schemeClr val="tx1">
                    <a:lumMod val="95000"/>
                    <a:lumOff val="5000"/>
                  </a:schemeClr>
                </a:solidFill>
                <a:effectLst>
                  <a:outerShdw blurRad="50800" dist="38100" dir="5400000" algn="t" rotWithShape="0">
                    <a:prstClr val="black">
                      <a:alpha val="40000"/>
                    </a:prstClr>
                  </a:outerShdw>
                </a:effectLst>
              </a:rPr>
              <a:t>“Leadership is the art of motivating a group of people to act towards achieving a common goal.”</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381000" y="187404"/>
            <a:ext cx="8681992" cy="830997"/>
          </a:xfrm>
          <a:prstGeom prst="rect">
            <a:avLst/>
          </a:prstGeom>
          <a:noFill/>
        </p:spPr>
        <p:txBody>
          <a:bodyPr wrap="none" lIns="91440" tIns="45720" rIns="91440" bIns="45720">
            <a:spAutoFit/>
          </a:bodyPr>
          <a:lstStyle/>
          <a:p>
            <a:pPr algn="ctr"/>
            <a:r>
              <a:rPr lang="en-US" sz="4800" b="1" dirty="0">
                <a:solidFill>
                  <a:schemeClr val="bg1"/>
                </a:solidFill>
                <a:effectLst>
                  <a:outerShdw blurRad="50800" dist="38100" dir="5400000" algn="t" rotWithShape="0">
                    <a:prstClr val="black">
                      <a:alpha val="40000"/>
                    </a:prstClr>
                  </a:outerShdw>
                </a:effectLst>
              </a:rPr>
              <a:t>Characteristics of Quality Leaders</a:t>
            </a:r>
            <a:endParaRPr lang="en-US" sz="4800" dirty="0">
              <a:solidFill>
                <a:schemeClr val="bg1"/>
              </a:solidFill>
              <a:effectLst>
                <a:outerShdw blurRad="50800" dist="38100" dir="5400000" algn="t" rotWithShape="0">
                  <a:prstClr val="black">
                    <a:alpha val="40000"/>
                  </a:prstClr>
                </a:outerShdw>
              </a:effectLst>
            </a:endParaRPr>
          </a:p>
        </p:txBody>
      </p:sp>
      <p:sp>
        <p:nvSpPr>
          <p:cNvPr id="7" name="TextBox 6"/>
          <p:cNvSpPr txBox="1"/>
          <p:nvPr/>
        </p:nvSpPr>
        <p:spPr>
          <a:xfrm>
            <a:off x="228600" y="1981200"/>
            <a:ext cx="8610600" cy="4154984"/>
          </a:xfrm>
          <a:prstGeom prst="rect">
            <a:avLst/>
          </a:prstGeom>
          <a:noFill/>
        </p:spPr>
        <p:txBody>
          <a:bodyPr wrap="square" rtlCol="0">
            <a:spAutoFit/>
          </a:bodyPr>
          <a:lstStyle/>
          <a:p>
            <a:pPr>
              <a:buFont typeface="Arial" pitchFamily="34" charset="0"/>
              <a:buChar char="•"/>
            </a:pPr>
            <a:r>
              <a:rPr lang="en-US" sz="4400" b="1" dirty="0" smtClean="0"/>
              <a:t>Earn </a:t>
            </a:r>
            <a:r>
              <a:rPr lang="en-US" sz="4400" b="1" dirty="0"/>
              <a:t>the Respect of </a:t>
            </a:r>
            <a:r>
              <a:rPr lang="en-US" sz="4400" b="1" dirty="0" smtClean="0"/>
              <a:t>Others</a:t>
            </a:r>
          </a:p>
          <a:p>
            <a:pPr>
              <a:buFont typeface="Arial" pitchFamily="34" charset="0"/>
              <a:buChar char="•"/>
            </a:pPr>
            <a:r>
              <a:rPr lang="en-US" sz="4400" b="1" dirty="0" smtClean="0"/>
              <a:t>Knowledgeable </a:t>
            </a:r>
            <a:r>
              <a:rPr lang="en-US" sz="4400" b="1" dirty="0"/>
              <a:t>and Capable</a:t>
            </a:r>
            <a:endParaRPr lang="en-US" sz="4400" dirty="0"/>
          </a:p>
          <a:p>
            <a:pPr>
              <a:buFont typeface="Arial" pitchFamily="34" charset="0"/>
              <a:buChar char="•"/>
            </a:pPr>
            <a:r>
              <a:rPr lang="en-US" sz="4400" b="1" dirty="0"/>
              <a:t>Fairness</a:t>
            </a:r>
            <a:endParaRPr lang="en-US" sz="4400" dirty="0"/>
          </a:p>
          <a:p>
            <a:pPr>
              <a:buFont typeface="Arial" pitchFamily="34" charset="0"/>
              <a:buChar char="•"/>
            </a:pPr>
            <a:r>
              <a:rPr lang="en-US" sz="4400" b="1" dirty="0"/>
              <a:t>Excellent Communication Skills</a:t>
            </a:r>
            <a:endParaRPr lang="en-US" sz="4400" dirty="0"/>
          </a:p>
          <a:p>
            <a:pPr>
              <a:buFont typeface="Arial" pitchFamily="34" charset="0"/>
              <a:buChar char="•"/>
            </a:pPr>
            <a:r>
              <a:rPr lang="en-US" sz="4400" b="1" dirty="0"/>
              <a:t>High Expectations</a:t>
            </a:r>
            <a:endParaRPr lang="en-US" sz="4400" dirty="0"/>
          </a:p>
          <a:p>
            <a:pPr>
              <a:buFont typeface="Arial" pitchFamily="34" charset="0"/>
              <a:buChar char="•"/>
            </a:pPr>
            <a:endParaRPr lang="en-US" sz="4400" b="1" dirty="0">
              <a:solidFill>
                <a:schemeClr val="tx1">
                  <a:lumMod val="95000"/>
                  <a:lumOff val="5000"/>
                </a:schemeClr>
              </a:solidFill>
              <a:effectLst>
                <a:outerShdw blurRad="50800" dist="38100" dir="5400000" algn="t" rotWithShape="0">
                  <a:prstClr val="black">
                    <a:alpha val="40000"/>
                  </a:prstClr>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381000" y="187404"/>
            <a:ext cx="8751819" cy="1107996"/>
          </a:xfrm>
          <a:prstGeom prst="rect">
            <a:avLst/>
          </a:prstGeom>
          <a:noFill/>
        </p:spPr>
        <p:txBody>
          <a:bodyPr wrap="none" lIns="91440" tIns="45720" rIns="91440" bIns="45720">
            <a:spAutoFit/>
          </a:bodyPr>
          <a:lstStyle/>
          <a:p>
            <a:pPr algn="ctr"/>
            <a:r>
              <a:rPr lang="en-US" sz="6600" b="1" dirty="0">
                <a:solidFill>
                  <a:schemeClr val="bg1"/>
                </a:solidFill>
                <a:effectLst>
                  <a:outerShdw blurRad="38100" dist="38100" dir="2700000" algn="tl">
                    <a:srgbClr val="000000">
                      <a:alpha val="43137"/>
                    </a:srgbClr>
                  </a:outerShdw>
                </a:effectLst>
              </a:rPr>
              <a:t>Various Leadership Style</a:t>
            </a:r>
            <a:endParaRPr lang="en-US" sz="6600" b="0" cap="none" spc="0" dirty="0">
              <a:ln w="18415" cmpd="sng">
                <a:solidFill>
                  <a:srgbClr val="FFFFFF"/>
                </a:solidFill>
                <a:prstDash val="solid"/>
              </a:ln>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219200" y="2057400"/>
            <a:ext cx="6096000" cy="3785652"/>
          </a:xfrm>
          <a:prstGeom prst="rect">
            <a:avLst/>
          </a:prstGeom>
          <a:noFill/>
        </p:spPr>
        <p:txBody>
          <a:bodyPr wrap="square" rtlCol="0">
            <a:spAutoFit/>
          </a:bodyPr>
          <a:lstStyle/>
          <a:p>
            <a:pPr>
              <a:buFont typeface="Arial" pitchFamily="34" charset="0"/>
              <a:buChar char="•"/>
            </a:pPr>
            <a:r>
              <a:rPr lang="en-US" sz="6000" b="1" dirty="0"/>
              <a:t>Telling</a:t>
            </a:r>
            <a:endParaRPr lang="en-US" sz="6000" dirty="0"/>
          </a:p>
          <a:p>
            <a:pPr>
              <a:buFont typeface="Arial" pitchFamily="34" charset="0"/>
              <a:buChar char="•"/>
            </a:pPr>
            <a:r>
              <a:rPr lang="en-US" sz="6000" b="1" dirty="0"/>
              <a:t>Selling</a:t>
            </a:r>
            <a:endParaRPr lang="en-US" sz="6000" dirty="0"/>
          </a:p>
          <a:p>
            <a:pPr>
              <a:buFont typeface="Arial" pitchFamily="34" charset="0"/>
              <a:buChar char="•"/>
            </a:pPr>
            <a:r>
              <a:rPr lang="en-US" sz="6000" b="1" dirty="0"/>
              <a:t>Participating</a:t>
            </a:r>
            <a:endParaRPr lang="en-US" sz="6000" dirty="0"/>
          </a:p>
          <a:p>
            <a:pPr>
              <a:buFont typeface="Arial" pitchFamily="34" charset="0"/>
              <a:buChar char="•"/>
            </a:pPr>
            <a:r>
              <a:rPr lang="en-US" sz="6000" b="1" dirty="0"/>
              <a:t>Delegating</a:t>
            </a:r>
            <a:endParaRPr lang="en-US" sz="6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Contingency Approach to Leadership</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1905000"/>
            <a:ext cx="8229600" cy="3139321"/>
          </a:xfrm>
          <a:prstGeom prst="rect">
            <a:avLst/>
          </a:prstGeom>
          <a:noFill/>
        </p:spPr>
        <p:txBody>
          <a:bodyPr wrap="square" rtlCol="0">
            <a:spAutoFit/>
          </a:bodyPr>
          <a:lstStyle/>
          <a:p>
            <a:r>
              <a:rPr lang="en-US" sz="6600" b="1" dirty="0" smtClean="0"/>
              <a:t>Leadership Theories</a:t>
            </a:r>
          </a:p>
          <a:p>
            <a:r>
              <a:rPr lang="en-US" sz="6600" b="1" dirty="0"/>
              <a:t>	 </a:t>
            </a:r>
            <a:r>
              <a:rPr lang="en-US" sz="6600" b="1" dirty="0" smtClean="0"/>
              <a:t>-Trait </a:t>
            </a:r>
            <a:r>
              <a:rPr lang="en-US" sz="6600" b="1" dirty="0"/>
              <a:t>Theory </a:t>
            </a:r>
            <a:endParaRPr lang="en-US" sz="6600" b="1" dirty="0" smtClean="0"/>
          </a:p>
          <a:p>
            <a:r>
              <a:rPr lang="en-US" sz="6600" b="1" dirty="0"/>
              <a:t>	 </a:t>
            </a:r>
            <a:r>
              <a:rPr lang="en-US" sz="6600" b="1" dirty="0" smtClean="0"/>
              <a:t>-Behavioral </a:t>
            </a:r>
            <a:r>
              <a:rPr lang="en-US" sz="6600" b="1" dirty="0"/>
              <a:t>Theory</a:t>
            </a:r>
            <a:endParaRPr lang="en-US" sz="66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Contingency Approach to Leadership</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752600"/>
            <a:ext cx="8229600" cy="5016758"/>
          </a:xfrm>
          <a:prstGeom prst="rect">
            <a:avLst/>
          </a:prstGeom>
          <a:noFill/>
        </p:spPr>
        <p:txBody>
          <a:bodyPr wrap="square" rtlCol="0">
            <a:spAutoFit/>
          </a:bodyPr>
          <a:lstStyle/>
          <a:p>
            <a:r>
              <a:rPr lang="en-US" sz="4000" b="1" dirty="0"/>
              <a:t>Types of </a:t>
            </a:r>
            <a:r>
              <a:rPr lang="en-US" sz="4000" b="1" dirty="0" smtClean="0"/>
              <a:t>Leaders</a:t>
            </a:r>
          </a:p>
          <a:p>
            <a:r>
              <a:rPr lang="en-US" sz="4000" b="1" dirty="0"/>
              <a:t>	</a:t>
            </a:r>
            <a:r>
              <a:rPr lang="en-US" sz="4000" b="1" dirty="0" smtClean="0"/>
              <a:t>-</a:t>
            </a:r>
            <a:r>
              <a:rPr lang="en-US" sz="4000" b="1" dirty="0"/>
              <a:t>Autocratic leaders</a:t>
            </a:r>
            <a:endParaRPr lang="en-US" sz="4000" dirty="0"/>
          </a:p>
          <a:p>
            <a:r>
              <a:rPr lang="en-US" sz="4000" b="1" dirty="0" smtClean="0"/>
              <a:t>	-Democratic </a:t>
            </a:r>
            <a:r>
              <a:rPr lang="en-US" sz="4000" b="1" dirty="0"/>
              <a:t>leaders</a:t>
            </a:r>
            <a:endParaRPr lang="en-US" sz="4000" dirty="0"/>
          </a:p>
          <a:p>
            <a:r>
              <a:rPr lang="en-US" sz="4000" b="1" dirty="0" smtClean="0"/>
              <a:t>	-Laissez-faire </a:t>
            </a:r>
            <a:r>
              <a:rPr lang="en-US" sz="4000" b="1" dirty="0"/>
              <a:t>leaders</a:t>
            </a:r>
            <a:endParaRPr lang="en-US" sz="4000" dirty="0"/>
          </a:p>
          <a:p>
            <a:r>
              <a:rPr lang="en-US" sz="4000" b="1" dirty="0" smtClean="0"/>
              <a:t>	-Contingency </a:t>
            </a:r>
            <a:r>
              <a:rPr lang="en-US" sz="4000" b="1" dirty="0"/>
              <a:t>theories</a:t>
            </a:r>
            <a:r>
              <a:rPr lang="en-US" sz="4000" dirty="0"/>
              <a:t> </a:t>
            </a:r>
          </a:p>
          <a:p>
            <a:r>
              <a:rPr lang="en-US" sz="4000" b="1" dirty="0" smtClean="0"/>
              <a:t>	-Power </a:t>
            </a:r>
            <a:r>
              <a:rPr lang="en-US" sz="4000" b="1" dirty="0"/>
              <a:t>and influence </a:t>
            </a:r>
            <a:r>
              <a:rPr lang="en-US" sz="4000" b="1" dirty="0" smtClean="0"/>
              <a:t>			theories</a:t>
            </a:r>
            <a:endParaRPr lang="en-US" sz="4000" dirty="0"/>
          </a:p>
          <a:p>
            <a:endParaRPr lang="en-US" sz="4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Contingency Approach to Leadership</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81000" y="1752600"/>
            <a:ext cx="8229600" cy="3170099"/>
          </a:xfrm>
          <a:prstGeom prst="rect">
            <a:avLst/>
          </a:prstGeom>
          <a:noFill/>
        </p:spPr>
        <p:txBody>
          <a:bodyPr wrap="square" rtlCol="0">
            <a:spAutoFit/>
          </a:bodyPr>
          <a:lstStyle/>
          <a:p>
            <a:pPr algn="ctr"/>
            <a:r>
              <a:rPr lang="en-US" sz="4000" b="1" dirty="0" smtClean="0"/>
              <a:t>Power </a:t>
            </a:r>
            <a:r>
              <a:rPr lang="en-US" sz="4000" b="1" dirty="0"/>
              <a:t>and influence theories</a:t>
            </a:r>
            <a:endParaRPr lang="en-US" sz="4000" dirty="0"/>
          </a:p>
          <a:p>
            <a:pPr algn="ctr"/>
            <a:r>
              <a:rPr lang="en-US" sz="4000" dirty="0"/>
              <a:t>Power and influence theories of leadership take an entirely different approach.</a:t>
            </a:r>
          </a:p>
          <a:p>
            <a:pPr algn="ctr"/>
            <a:endParaRPr lang="en-US" sz="4000"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dministrator\Desktop\Power Point\1 copy.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609600" y="0"/>
            <a:ext cx="8305800" cy="1446550"/>
          </a:xfrm>
          <a:prstGeom prst="rect">
            <a:avLst/>
          </a:prstGeom>
          <a:noFill/>
        </p:spPr>
        <p:txBody>
          <a:bodyPr wrap="square" lIns="91440" tIns="45720" rIns="91440" bIns="45720">
            <a:spAutoFit/>
          </a:bodyPr>
          <a:lstStyle/>
          <a:p>
            <a:r>
              <a:rPr lang="en-US" sz="4400" b="1" dirty="0">
                <a:solidFill>
                  <a:schemeClr val="bg1"/>
                </a:solidFill>
                <a:effectLst>
                  <a:outerShdw blurRad="38100" dist="38100" dir="2700000" algn="tl">
                    <a:srgbClr val="000000">
                      <a:alpha val="43137"/>
                    </a:srgbClr>
                  </a:outerShdw>
                </a:effectLst>
              </a:rPr>
              <a:t>Contingency Approach to Leadership</a:t>
            </a:r>
            <a:endParaRPr lang="en-US" sz="44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304800" y="1905000"/>
            <a:ext cx="8229600" cy="3046988"/>
          </a:xfrm>
          <a:prstGeom prst="rect">
            <a:avLst/>
          </a:prstGeom>
          <a:noFill/>
        </p:spPr>
        <p:txBody>
          <a:bodyPr wrap="square" rtlCol="0">
            <a:spAutoFit/>
          </a:bodyPr>
          <a:lstStyle/>
          <a:p>
            <a:r>
              <a:rPr lang="en-US" sz="4800" b="1" dirty="0" smtClean="0"/>
              <a:t>Positional </a:t>
            </a:r>
            <a:r>
              <a:rPr lang="en-US" sz="4800" b="1" dirty="0"/>
              <a:t>Power Sources</a:t>
            </a:r>
          </a:p>
          <a:p>
            <a:r>
              <a:rPr lang="en-US" sz="4800" dirty="0" smtClean="0"/>
              <a:t>	-Legitimate </a:t>
            </a:r>
            <a:r>
              <a:rPr lang="en-US" sz="4800" dirty="0"/>
              <a:t>Power</a:t>
            </a:r>
          </a:p>
          <a:p>
            <a:r>
              <a:rPr lang="en-US" sz="4800" dirty="0" smtClean="0"/>
              <a:t>	-Reward </a:t>
            </a:r>
            <a:r>
              <a:rPr lang="en-US" sz="4800" dirty="0"/>
              <a:t>Power</a:t>
            </a:r>
          </a:p>
          <a:p>
            <a:r>
              <a:rPr lang="en-US" sz="4800" dirty="0" smtClean="0"/>
              <a:t>	-Coercive </a:t>
            </a:r>
            <a:r>
              <a:rPr lang="en-US" sz="4800" dirty="0"/>
              <a:t>or Forcing Power</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1188</Words>
  <Application>Microsoft Office PowerPoint</Application>
  <PresentationFormat>Letter Paper (8.5x11 in)</PresentationFormat>
  <Paragraphs>159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Carlisle</dc:creator>
  <cp:lastModifiedBy>Carlisle</cp:lastModifiedBy>
  <cp:revision>10</cp:revision>
  <dcterms:created xsi:type="dcterms:W3CDTF">2012-03-05T01:56:34Z</dcterms:created>
  <dcterms:modified xsi:type="dcterms:W3CDTF">2012-03-05T03:35:29Z</dcterms:modified>
</cp:coreProperties>
</file>